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48"/>
  </p:notesMasterIdLst>
  <p:sldIdLst>
    <p:sldId id="264" r:id="rId2"/>
    <p:sldId id="337" r:id="rId3"/>
    <p:sldId id="275" r:id="rId4"/>
    <p:sldId id="318" r:id="rId5"/>
    <p:sldId id="267" r:id="rId6"/>
    <p:sldId id="333" r:id="rId7"/>
    <p:sldId id="338" r:id="rId8"/>
    <p:sldId id="297" r:id="rId9"/>
    <p:sldId id="322" r:id="rId10"/>
    <p:sldId id="281" r:id="rId11"/>
    <p:sldId id="278" r:id="rId12"/>
    <p:sldId id="339" r:id="rId13"/>
    <p:sldId id="294" r:id="rId14"/>
    <p:sldId id="319" r:id="rId15"/>
    <p:sldId id="324" r:id="rId16"/>
    <p:sldId id="325" r:id="rId17"/>
    <p:sldId id="295" r:id="rId18"/>
    <p:sldId id="279" r:id="rId19"/>
    <p:sldId id="283" r:id="rId20"/>
    <p:sldId id="335" r:id="rId21"/>
    <p:sldId id="307" r:id="rId22"/>
    <p:sldId id="280" r:id="rId23"/>
    <p:sldId id="331" r:id="rId24"/>
    <p:sldId id="298" r:id="rId25"/>
    <p:sldId id="327" r:id="rId26"/>
    <p:sldId id="328" r:id="rId27"/>
    <p:sldId id="263" r:id="rId28"/>
    <p:sldId id="329" r:id="rId29"/>
    <p:sldId id="330" r:id="rId30"/>
    <p:sldId id="299" r:id="rId31"/>
    <p:sldId id="300" r:id="rId32"/>
    <p:sldId id="301" r:id="rId33"/>
    <p:sldId id="302" r:id="rId34"/>
    <p:sldId id="336" r:id="rId35"/>
    <p:sldId id="303" r:id="rId36"/>
    <p:sldId id="305" r:id="rId37"/>
    <p:sldId id="308" r:id="rId38"/>
    <p:sldId id="311" r:id="rId39"/>
    <p:sldId id="304" r:id="rId40"/>
    <p:sldId id="312" r:id="rId41"/>
    <p:sldId id="314" r:id="rId42"/>
    <p:sldId id="315" r:id="rId43"/>
    <p:sldId id="316" r:id="rId44"/>
    <p:sldId id="310" r:id="rId45"/>
    <p:sldId id="290" r:id="rId46"/>
    <p:sldId id="317" r:id="rId47"/>
  </p:sldIdLst>
  <p:sldSz cx="9144000" cy="6858000" type="screen4x3"/>
  <p:notesSz cx="7010400" cy="92360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9514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9927" autoAdjust="0"/>
    <p:restoredTop sz="94675" autoAdjust="0"/>
  </p:normalViewPr>
  <p:slideViewPr>
    <p:cSldViewPr>
      <p:cViewPr varScale="1">
        <p:scale>
          <a:sx n="107" d="100"/>
          <a:sy n="107" d="100"/>
        </p:scale>
        <p:origin x="-1386" y="-84"/>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sorterViewPr>
    <p:cViewPr>
      <p:scale>
        <a:sx n="130" d="100"/>
        <a:sy n="13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1804"/>
          </a:xfrm>
          <a:prstGeom prst="rect">
            <a:avLst/>
          </a:prstGeom>
        </p:spPr>
        <p:txBody>
          <a:bodyPr vert="horz" lIns="92830" tIns="46415" rIns="92830" bIns="46415" rtlCol="0"/>
          <a:lstStyle>
            <a:lvl1pPr algn="l">
              <a:defRPr sz="1200"/>
            </a:lvl1pPr>
          </a:lstStyle>
          <a:p>
            <a:endParaRPr lang="en-US"/>
          </a:p>
        </p:txBody>
      </p:sp>
      <p:sp>
        <p:nvSpPr>
          <p:cNvPr id="3" name="Date Placeholder 2"/>
          <p:cNvSpPr>
            <a:spLocks noGrp="1"/>
          </p:cNvSpPr>
          <p:nvPr>
            <p:ph type="dt" idx="1"/>
          </p:nvPr>
        </p:nvSpPr>
        <p:spPr>
          <a:xfrm>
            <a:off x="3970938" y="0"/>
            <a:ext cx="3037840" cy="461804"/>
          </a:xfrm>
          <a:prstGeom prst="rect">
            <a:avLst/>
          </a:prstGeom>
        </p:spPr>
        <p:txBody>
          <a:bodyPr vert="horz" lIns="92830" tIns="46415" rIns="92830" bIns="46415" rtlCol="0"/>
          <a:lstStyle>
            <a:lvl1pPr algn="r">
              <a:defRPr sz="1200"/>
            </a:lvl1pPr>
          </a:lstStyle>
          <a:p>
            <a:fld id="{807D3CAF-9672-4896-93EC-32DAEA29192D}" type="datetimeFigureOut">
              <a:rPr lang="en-US" smtClean="0"/>
              <a:t>2/18/2015</a:t>
            </a:fld>
            <a:endParaRPr lang="en-US"/>
          </a:p>
        </p:txBody>
      </p:sp>
      <p:sp>
        <p:nvSpPr>
          <p:cNvPr id="4" name="Slide Image Placeholder 3"/>
          <p:cNvSpPr>
            <a:spLocks noGrp="1" noRot="1" noChangeAspect="1"/>
          </p:cNvSpPr>
          <p:nvPr>
            <p:ph type="sldImg" idx="2"/>
          </p:nvPr>
        </p:nvSpPr>
        <p:spPr>
          <a:xfrm>
            <a:off x="1195388" y="692150"/>
            <a:ext cx="4619625" cy="3463925"/>
          </a:xfrm>
          <a:prstGeom prst="rect">
            <a:avLst/>
          </a:prstGeom>
          <a:noFill/>
          <a:ln w="12700">
            <a:solidFill>
              <a:prstClr val="black"/>
            </a:solidFill>
          </a:ln>
        </p:spPr>
        <p:txBody>
          <a:bodyPr vert="horz" lIns="92830" tIns="46415" rIns="92830" bIns="46415" rtlCol="0" anchor="ctr"/>
          <a:lstStyle/>
          <a:p>
            <a:endParaRPr lang="en-US"/>
          </a:p>
        </p:txBody>
      </p:sp>
      <p:sp>
        <p:nvSpPr>
          <p:cNvPr id="5" name="Notes Placeholder 4"/>
          <p:cNvSpPr>
            <a:spLocks noGrp="1"/>
          </p:cNvSpPr>
          <p:nvPr>
            <p:ph type="body" sz="quarter" idx="3"/>
          </p:nvPr>
        </p:nvSpPr>
        <p:spPr>
          <a:xfrm>
            <a:off x="701040" y="4387136"/>
            <a:ext cx="5608320" cy="4156234"/>
          </a:xfrm>
          <a:prstGeom prst="rect">
            <a:avLst/>
          </a:prstGeom>
        </p:spPr>
        <p:txBody>
          <a:bodyPr vert="horz" lIns="92830" tIns="46415" rIns="92830" bIns="46415"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772668"/>
            <a:ext cx="3037840" cy="461804"/>
          </a:xfrm>
          <a:prstGeom prst="rect">
            <a:avLst/>
          </a:prstGeom>
        </p:spPr>
        <p:txBody>
          <a:bodyPr vert="horz" lIns="92830" tIns="46415" rIns="92830" bIns="46415"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772668"/>
            <a:ext cx="3037840" cy="461804"/>
          </a:xfrm>
          <a:prstGeom prst="rect">
            <a:avLst/>
          </a:prstGeom>
        </p:spPr>
        <p:txBody>
          <a:bodyPr vert="horz" lIns="92830" tIns="46415" rIns="92830" bIns="46415" rtlCol="0" anchor="b"/>
          <a:lstStyle>
            <a:lvl1pPr algn="r">
              <a:defRPr sz="1200"/>
            </a:lvl1pPr>
          </a:lstStyle>
          <a:p>
            <a:fld id="{F66A215D-7DD5-482A-8255-B4FDB51759A5}" type="slidenum">
              <a:rPr lang="en-US" smtClean="0"/>
              <a:t>‹#›</a:t>
            </a:fld>
            <a:endParaRPr lang="en-US"/>
          </a:p>
        </p:txBody>
      </p:sp>
    </p:spTree>
    <p:extLst>
      <p:ext uri="{BB962C8B-B14F-4D97-AF65-F5344CB8AC3E}">
        <p14:creationId xmlns:p14="http://schemas.microsoft.com/office/powerpoint/2010/main" val="279906719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7"/>
          <p:cNvSpPr>
            <a:spLocks noGrp="1" noChangeArrowheads="1"/>
          </p:cNvSpPr>
          <p:nvPr>
            <p:ph type="sldNum" sz="quarter" idx="5"/>
          </p:nvPr>
        </p:nvSpPr>
        <p:spPr>
          <a:noFill/>
        </p:spPr>
        <p:txBody>
          <a:bodyPr/>
          <a:lstStyle>
            <a:lvl1pPr eaLnBrk="0" hangingPunct="0">
              <a:defRPr sz="2400">
                <a:solidFill>
                  <a:schemeClr val="tx1"/>
                </a:solidFill>
                <a:latin typeface="Times New Roman" pitchFamily="18" charset="0"/>
              </a:defRPr>
            </a:lvl1pPr>
            <a:lvl2pPr marL="754243" indent="-290093" eaLnBrk="0" hangingPunct="0">
              <a:defRPr sz="2400">
                <a:solidFill>
                  <a:schemeClr val="tx1"/>
                </a:solidFill>
                <a:latin typeface="Times New Roman" pitchFamily="18" charset="0"/>
              </a:defRPr>
            </a:lvl2pPr>
            <a:lvl3pPr marL="1160374" indent="-232075" eaLnBrk="0" hangingPunct="0">
              <a:defRPr sz="2400">
                <a:solidFill>
                  <a:schemeClr val="tx1"/>
                </a:solidFill>
                <a:latin typeface="Times New Roman" pitchFamily="18" charset="0"/>
              </a:defRPr>
            </a:lvl3pPr>
            <a:lvl4pPr marL="1624523" indent="-232075" eaLnBrk="0" hangingPunct="0">
              <a:defRPr sz="2400">
                <a:solidFill>
                  <a:schemeClr val="tx1"/>
                </a:solidFill>
                <a:latin typeface="Times New Roman" pitchFamily="18" charset="0"/>
              </a:defRPr>
            </a:lvl4pPr>
            <a:lvl5pPr marL="2088672" indent="-232075" eaLnBrk="0" hangingPunct="0">
              <a:defRPr sz="2400">
                <a:solidFill>
                  <a:schemeClr val="tx1"/>
                </a:solidFill>
                <a:latin typeface="Times New Roman" pitchFamily="18" charset="0"/>
              </a:defRPr>
            </a:lvl5pPr>
            <a:lvl6pPr marL="2552822" indent="-232075" eaLnBrk="0" fontAlgn="base" hangingPunct="0">
              <a:spcBef>
                <a:spcPct val="0"/>
              </a:spcBef>
              <a:spcAft>
                <a:spcPct val="0"/>
              </a:spcAft>
              <a:defRPr sz="2400">
                <a:solidFill>
                  <a:schemeClr val="tx1"/>
                </a:solidFill>
                <a:latin typeface="Times New Roman" pitchFamily="18" charset="0"/>
              </a:defRPr>
            </a:lvl6pPr>
            <a:lvl7pPr marL="3016971" indent="-232075" eaLnBrk="0" fontAlgn="base" hangingPunct="0">
              <a:spcBef>
                <a:spcPct val="0"/>
              </a:spcBef>
              <a:spcAft>
                <a:spcPct val="0"/>
              </a:spcAft>
              <a:defRPr sz="2400">
                <a:solidFill>
                  <a:schemeClr val="tx1"/>
                </a:solidFill>
                <a:latin typeface="Times New Roman" pitchFamily="18" charset="0"/>
              </a:defRPr>
            </a:lvl7pPr>
            <a:lvl8pPr marL="3481121" indent="-232075" eaLnBrk="0" fontAlgn="base" hangingPunct="0">
              <a:spcBef>
                <a:spcPct val="0"/>
              </a:spcBef>
              <a:spcAft>
                <a:spcPct val="0"/>
              </a:spcAft>
              <a:defRPr sz="2400">
                <a:solidFill>
                  <a:schemeClr val="tx1"/>
                </a:solidFill>
                <a:latin typeface="Times New Roman" pitchFamily="18" charset="0"/>
              </a:defRPr>
            </a:lvl8pPr>
            <a:lvl9pPr marL="3945270" indent="-232075" eaLnBrk="0" fontAlgn="base" hangingPunct="0">
              <a:spcBef>
                <a:spcPct val="0"/>
              </a:spcBef>
              <a:spcAft>
                <a:spcPct val="0"/>
              </a:spcAft>
              <a:defRPr sz="2400">
                <a:solidFill>
                  <a:schemeClr val="tx1"/>
                </a:solidFill>
                <a:latin typeface="Times New Roman" pitchFamily="18" charset="0"/>
              </a:defRPr>
            </a:lvl9pPr>
          </a:lstStyle>
          <a:p>
            <a:pPr eaLnBrk="1" hangingPunct="1"/>
            <a:fld id="{BCC55517-B06E-4EFA-8176-A2BF27542A71}" type="slidenum">
              <a:rPr lang="en-US" sz="1200"/>
              <a:pPr eaLnBrk="1" hangingPunct="1"/>
              <a:t>1</a:t>
            </a:fld>
            <a:endParaRPr lang="en-US" sz="1200"/>
          </a:p>
        </p:txBody>
      </p:sp>
      <p:sp>
        <p:nvSpPr>
          <p:cNvPr id="43011" name="Rectangle 2"/>
          <p:cNvSpPr>
            <a:spLocks noGrp="1" noRot="1" noChangeAspect="1" noChangeArrowheads="1" noTextEdit="1"/>
          </p:cNvSpPr>
          <p:nvPr>
            <p:ph type="sldImg"/>
          </p:nvPr>
        </p:nvSpPr>
        <p:spPr>
          <a:ln/>
        </p:spPr>
      </p:sp>
      <p:sp>
        <p:nvSpPr>
          <p:cNvPr id="43012" name="Rectangle 3"/>
          <p:cNvSpPr>
            <a:spLocks noGrp="1" noChangeArrowheads="1"/>
          </p:cNvSpPr>
          <p:nvPr>
            <p:ph type="body" idx="1"/>
          </p:nvPr>
        </p:nvSpPr>
        <p:spPr>
          <a:noFill/>
        </p:spPr>
        <p:txBody>
          <a:bodyPr/>
          <a:lstStyle/>
          <a:p>
            <a:pPr eaLnBrk="1" hangingPunct="1"/>
            <a:endParaRPr lang="en-US" dirty="0"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9202" name="Rectangle 7"/>
          <p:cNvSpPr>
            <a:spLocks noGrp="1" noChangeArrowheads="1"/>
          </p:cNvSpPr>
          <p:nvPr>
            <p:ph type="sldNum" sz="quarter" idx="5"/>
          </p:nvPr>
        </p:nvSpPr>
        <p:spPr>
          <a:noFill/>
        </p:spPr>
        <p:txBody>
          <a:bodyPr/>
          <a:lstStyle/>
          <a:p>
            <a:fld id="{4147B7DB-8E0A-40D2-919C-D51AF617808A}" type="slidenum">
              <a:rPr lang="en-US" smtClean="0"/>
              <a:pPr/>
              <a:t>3</a:t>
            </a:fld>
            <a:endParaRPr lang="en-US" smtClean="0"/>
          </a:p>
        </p:txBody>
      </p:sp>
      <p:sp>
        <p:nvSpPr>
          <p:cNvPr id="179203" name="Rectangle 2"/>
          <p:cNvSpPr>
            <a:spLocks noGrp="1" noRot="1" noChangeAspect="1" noChangeArrowheads="1" noTextEdit="1"/>
          </p:cNvSpPr>
          <p:nvPr>
            <p:ph type="sldImg"/>
          </p:nvPr>
        </p:nvSpPr>
        <p:spPr>
          <a:ln/>
        </p:spPr>
      </p:sp>
      <p:sp>
        <p:nvSpPr>
          <p:cNvPr id="179204" name="Rectangle 3"/>
          <p:cNvSpPr>
            <a:spLocks noGrp="1" noChangeArrowheads="1"/>
          </p:cNvSpPr>
          <p:nvPr>
            <p:ph type="body" idx="1"/>
          </p:nvPr>
        </p:nvSpPr>
        <p:spPr>
          <a:noFill/>
          <a:ln/>
        </p:spPr>
        <p:txBody>
          <a:bodyPr/>
          <a:lstStyle/>
          <a:p>
            <a:pPr eaLnBrk="1" hangingPunct="1"/>
            <a:endParaRPr lang="en-US" dirty="0"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8178" name="Rectangle 7"/>
          <p:cNvSpPr>
            <a:spLocks noGrp="1" noChangeArrowheads="1"/>
          </p:cNvSpPr>
          <p:nvPr>
            <p:ph type="sldNum" sz="quarter" idx="5"/>
          </p:nvPr>
        </p:nvSpPr>
        <p:spPr>
          <a:noFill/>
        </p:spPr>
        <p:txBody>
          <a:bodyPr/>
          <a:lstStyle/>
          <a:p>
            <a:fld id="{AAFCD204-2735-4B83-9C43-0F3C47E4B4E9}" type="slidenum">
              <a:rPr lang="en-US" smtClean="0"/>
              <a:pPr/>
              <a:t>4</a:t>
            </a:fld>
            <a:endParaRPr lang="en-US" smtClean="0"/>
          </a:p>
        </p:txBody>
      </p:sp>
      <p:sp>
        <p:nvSpPr>
          <p:cNvPr id="178179" name="Rectangle 2"/>
          <p:cNvSpPr>
            <a:spLocks noGrp="1" noRot="1" noChangeAspect="1" noChangeArrowheads="1" noTextEdit="1"/>
          </p:cNvSpPr>
          <p:nvPr>
            <p:ph type="sldImg"/>
          </p:nvPr>
        </p:nvSpPr>
        <p:spPr>
          <a:ln/>
        </p:spPr>
      </p:sp>
      <p:sp>
        <p:nvSpPr>
          <p:cNvPr id="178180" name="Rectangle 3"/>
          <p:cNvSpPr>
            <a:spLocks noGrp="1" noChangeArrowheads="1"/>
          </p:cNvSpPr>
          <p:nvPr>
            <p:ph type="body" idx="1"/>
          </p:nvPr>
        </p:nvSpPr>
        <p:spPr>
          <a:noFill/>
          <a:ln/>
        </p:spPr>
        <p:txBody>
          <a:bodyPr/>
          <a:lstStyle/>
          <a:p>
            <a:pPr eaLnBrk="1" hangingPunct="1"/>
            <a:r>
              <a:rPr lang="en-US" dirty="0" smtClean="0"/>
              <a:t>Symptoms of winter damage can be seen in the tender cambium layer under bark (peach), buds especially flower buds (peach), and shoot tips (blueberry)</a:t>
            </a:r>
          </a:p>
          <a:p>
            <a:pPr eaLnBrk="1" hangingPunct="1"/>
            <a:r>
              <a:rPr lang="en-US" dirty="0" smtClean="0"/>
              <a:t>Photos: Bill Shane </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B821099B-5072-4F76-BF0D-9334608BE04F}" type="slidenum">
              <a:rPr lang="en-US" smtClean="0"/>
              <a:pPr>
                <a:defRPr/>
              </a:pPr>
              <a:t>13</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B821099B-5072-4F76-BF0D-9334608BE04F}" type="slidenum">
              <a:rPr lang="en-US" smtClean="0"/>
              <a:pPr>
                <a:defRPr/>
              </a:pPr>
              <a:t>14</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Slide Image Placeholder 1"/>
          <p:cNvSpPr>
            <a:spLocks noGrp="1" noRot="1" noChangeAspect="1" noTextEdit="1"/>
          </p:cNvSpPr>
          <p:nvPr>
            <p:ph type="sldImg"/>
          </p:nvPr>
        </p:nvSpPr>
        <p:spPr>
          <a:ln/>
        </p:spPr>
      </p:sp>
      <p:sp>
        <p:nvSpPr>
          <p:cNvPr id="7782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
        <p:nvSpPr>
          <p:cNvPr id="7782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54243" indent="-290093" eaLnBrk="0" hangingPunct="0">
              <a:defRPr>
                <a:solidFill>
                  <a:schemeClr val="tx1"/>
                </a:solidFill>
                <a:latin typeface="Arial" charset="0"/>
              </a:defRPr>
            </a:lvl2pPr>
            <a:lvl3pPr marL="1160374" indent="-232075" eaLnBrk="0" hangingPunct="0">
              <a:defRPr>
                <a:solidFill>
                  <a:schemeClr val="tx1"/>
                </a:solidFill>
                <a:latin typeface="Arial" charset="0"/>
              </a:defRPr>
            </a:lvl3pPr>
            <a:lvl4pPr marL="1624523" indent="-232075" eaLnBrk="0" hangingPunct="0">
              <a:defRPr>
                <a:solidFill>
                  <a:schemeClr val="tx1"/>
                </a:solidFill>
                <a:latin typeface="Arial" charset="0"/>
              </a:defRPr>
            </a:lvl4pPr>
            <a:lvl5pPr marL="2088672" indent="-232075" eaLnBrk="0" hangingPunct="0">
              <a:defRPr>
                <a:solidFill>
                  <a:schemeClr val="tx1"/>
                </a:solidFill>
                <a:latin typeface="Arial" charset="0"/>
              </a:defRPr>
            </a:lvl5pPr>
            <a:lvl6pPr marL="2552822" indent="-232075" eaLnBrk="0" fontAlgn="base" hangingPunct="0">
              <a:spcBef>
                <a:spcPct val="0"/>
              </a:spcBef>
              <a:spcAft>
                <a:spcPct val="0"/>
              </a:spcAft>
              <a:defRPr>
                <a:solidFill>
                  <a:schemeClr val="tx1"/>
                </a:solidFill>
                <a:latin typeface="Arial" charset="0"/>
              </a:defRPr>
            </a:lvl6pPr>
            <a:lvl7pPr marL="3016971" indent="-232075" eaLnBrk="0" fontAlgn="base" hangingPunct="0">
              <a:spcBef>
                <a:spcPct val="0"/>
              </a:spcBef>
              <a:spcAft>
                <a:spcPct val="0"/>
              </a:spcAft>
              <a:defRPr>
                <a:solidFill>
                  <a:schemeClr val="tx1"/>
                </a:solidFill>
                <a:latin typeface="Arial" charset="0"/>
              </a:defRPr>
            </a:lvl7pPr>
            <a:lvl8pPr marL="3481121" indent="-232075" eaLnBrk="0" fontAlgn="base" hangingPunct="0">
              <a:spcBef>
                <a:spcPct val="0"/>
              </a:spcBef>
              <a:spcAft>
                <a:spcPct val="0"/>
              </a:spcAft>
              <a:defRPr>
                <a:solidFill>
                  <a:schemeClr val="tx1"/>
                </a:solidFill>
                <a:latin typeface="Arial" charset="0"/>
              </a:defRPr>
            </a:lvl8pPr>
            <a:lvl9pPr marL="3945270" indent="-232075" eaLnBrk="0" fontAlgn="base" hangingPunct="0">
              <a:spcBef>
                <a:spcPct val="0"/>
              </a:spcBef>
              <a:spcAft>
                <a:spcPct val="0"/>
              </a:spcAft>
              <a:defRPr>
                <a:solidFill>
                  <a:schemeClr val="tx1"/>
                </a:solidFill>
                <a:latin typeface="Arial" charset="0"/>
              </a:defRPr>
            </a:lvl9pPr>
          </a:lstStyle>
          <a:p>
            <a:pPr eaLnBrk="1" hangingPunct="1"/>
            <a:fld id="{A7E7F11B-37E6-487E-A2F1-F72023972330}" type="slidenum">
              <a:rPr lang="en-US" altLang="en-US" smtClean="0"/>
              <a:pPr eaLnBrk="1" hangingPunct="1"/>
              <a:t>38</a:t>
            </a:fld>
            <a:endParaRPr lang="en-US" altLang="en-US"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728841"/>
            <a:ext cx="7772400" cy="1301965"/>
          </a:xfrm>
          <a:prstGeom prst="rect">
            <a:avLst/>
          </a:prstGeom>
        </p:spPr>
        <p:txBody>
          <a:bodyPr>
            <a:normAutofit/>
          </a:bodyPr>
          <a:lstStyle>
            <a:lvl1pPr algn="l">
              <a:defRPr sz="3600" b="0" i="0" baseline="0">
                <a:ln>
                  <a:noFill/>
                </a:ln>
                <a:solidFill>
                  <a:srgbClr val="18453B"/>
                </a:solidFill>
                <a:latin typeface="Gotham-Bold"/>
                <a:cs typeface="Gotham-Bold"/>
              </a:defRPr>
            </a:lvl1pPr>
          </a:lstStyle>
          <a:p>
            <a:r>
              <a:rPr lang="en-US" smtClean="0"/>
              <a:t>Click to edit Master title style</a:t>
            </a:r>
            <a:endParaRPr lang="en-US" dirty="0"/>
          </a:p>
        </p:txBody>
      </p:sp>
      <p:sp>
        <p:nvSpPr>
          <p:cNvPr id="3" name="Subtitle 2"/>
          <p:cNvSpPr>
            <a:spLocks noGrp="1"/>
          </p:cNvSpPr>
          <p:nvPr>
            <p:ph type="subTitle" idx="1"/>
          </p:nvPr>
        </p:nvSpPr>
        <p:spPr>
          <a:xfrm>
            <a:off x="685800" y="3030807"/>
            <a:ext cx="7772400" cy="2102356"/>
          </a:xfrm>
          <a:prstGeom prst="rect">
            <a:avLst/>
          </a:prstGeom>
        </p:spPr>
        <p:txBody>
          <a:bodyPr anchor="t">
            <a:normAutofit/>
          </a:bodyPr>
          <a:lstStyle>
            <a:lvl1pPr marL="0" indent="0" algn="l">
              <a:buNone/>
              <a:defRPr sz="2400" b="0" i="0">
                <a:solidFill>
                  <a:schemeClr val="tx1">
                    <a:lumMod val="65000"/>
                    <a:lumOff val="35000"/>
                  </a:schemeClr>
                </a:solidFill>
                <a:latin typeface="Gotham Book"/>
                <a:cs typeface="Gotham Book"/>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lvl1pPr>
              <a:defRPr/>
            </a:lvl1pPr>
          </a:lstStyle>
          <a:p>
            <a:fld id="{1BBDD69F-1E88-49EE-9EAC-64F8486C97C8}" type="datetimeFigureOut">
              <a:rPr lang="en-US" smtClean="0"/>
              <a:pPr/>
              <a:t>2/18/2015</a:t>
            </a:fld>
            <a:endParaRPr lang="en-US"/>
          </a:p>
        </p:txBody>
      </p:sp>
      <p:sp>
        <p:nvSpPr>
          <p:cNvPr id="5" name="Footer Placeholder 4"/>
          <p:cNvSpPr>
            <a:spLocks noGrp="1"/>
          </p:cNvSpPr>
          <p:nvPr>
            <p:ph type="ftr" sz="quarter" idx="11"/>
          </p:nvPr>
        </p:nvSpPr>
        <p:spPr/>
        <p:txBody>
          <a:bodyPr/>
          <a:lstStyle>
            <a:lvl1pPr>
              <a:defRPr b="0" i="0">
                <a:solidFill>
                  <a:schemeClr val="tx1">
                    <a:lumMod val="65000"/>
                    <a:lumOff val="35000"/>
                  </a:schemeClr>
                </a:solidFill>
                <a:latin typeface="Gotham Book"/>
                <a:cs typeface="Gotham Book"/>
              </a:defRPr>
            </a:lvl1pPr>
          </a:lstStyle>
          <a:p>
            <a:endParaRPr lang="en-US">
              <a:solidFill>
                <a:prstClr val="black">
                  <a:lumMod val="65000"/>
                  <a:lumOff val="35000"/>
                </a:prstClr>
              </a:solidFill>
            </a:endParaRPr>
          </a:p>
        </p:txBody>
      </p:sp>
      <p:sp>
        <p:nvSpPr>
          <p:cNvPr id="6" name="Slide Number Placeholder 5"/>
          <p:cNvSpPr>
            <a:spLocks noGrp="1"/>
          </p:cNvSpPr>
          <p:nvPr>
            <p:ph type="sldNum" sz="quarter" idx="12"/>
          </p:nvPr>
        </p:nvSpPr>
        <p:spPr/>
        <p:txBody>
          <a:bodyPr/>
          <a:lstStyle>
            <a:lvl1pPr>
              <a:defRPr/>
            </a:lvl1pPr>
          </a:lstStyle>
          <a:p>
            <a:fld id="{3EC0699A-9EC1-4B30-AD56-9A4EAE74B51D}" type="slidenum">
              <a:rPr lang="en-US" smtClean="0"/>
              <a:pPr/>
              <a:t>‹#›</a:t>
            </a:fld>
            <a:endParaRPr lang="en-US"/>
          </a:p>
        </p:txBody>
      </p:sp>
    </p:spTree>
    <p:extLst>
      <p:ext uri="{BB962C8B-B14F-4D97-AF65-F5344CB8AC3E}">
        <p14:creationId xmlns:p14="http://schemas.microsoft.com/office/powerpoint/2010/main" val="4221218155"/>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406170782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AndTwoObj">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143000"/>
            <a:ext cx="3810000" cy="4953000"/>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143000"/>
            <a:ext cx="3810000" cy="2400300"/>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48200" y="3695700"/>
            <a:ext cx="3810000" cy="2400300"/>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Slide Number Placeholder 5"/>
          <p:cNvSpPr>
            <a:spLocks noGrp="1"/>
          </p:cNvSpPr>
          <p:nvPr>
            <p:ph type="sldNum" sz="quarter" idx="10"/>
          </p:nvPr>
        </p:nvSpPr>
        <p:spPr>
          <a:xfrm>
            <a:off x="6553200" y="6248400"/>
            <a:ext cx="1905000" cy="457200"/>
          </a:xfrm>
        </p:spPr>
        <p:txBody>
          <a:bodyPr/>
          <a:lstStyle>
            <a:lvl1pPr>
              <a:defRPr/>
            </a:lvl1pPr>
          </a:lstStyle>
          <a:p>
            <a:fld id="{11FC8E3C-5B16-4983-ABEA-AF2341884D9C}" type="slidenum">
              <a:rPr lang="en-US" altLang="en-US"/>
              <a:pPr/>
              <a:t>‹#›</a:t>
            </a:fld>
            <a:endParaRPr lang="en-US" altLang="en-US"/>
          </a:p>
        </p:txBody>
      </p:sp>
    </p:spTree>
    <p:extLst>
      <p:ext uri="{BB962C8B-B14F-4D97-AF65-F5344CB8AC3E}">
        <p14:creationId xmlns:p14="http://schemas.microsoft.com/office/powerpoint/2010/main" val="378390147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38"/>
            <a:ext cx="8229600" cy="5851525"/>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2EB62EFA-C75D-4DF9-BC2D-0DC0A1853482}" type="slidenum">
              <a:rPr lang="en-US"/>
              <a:pPr>
                <a:defRPr/>
              </a:pPr>
              <a:t>‹#›</a:t>
            </a:fld>
            <a:endParaRPr lang="en-US"/>
          </a:p>
        </p:txBody>
      </p:sp>
    </p:spTree>
    <p:extLst>
      <p:ext uri="{BB962C8B-B14F-4D97-AF65-F5344CB8AC3E}">
        <p14:creationId xmlns:p14="http://schemas.microsoft.com/office/powerpoint/2010/main" val="579027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1248606"/>
            <a:ext cx="8229600" cy="480233"/>
          </a:xfrm>
          <a:prstGeom prst="rect">
            <a:avLst/>
          </a:prstGeom>
        </p:spPr>
        <p:txBody>
          <a:bodyPr>
            <a:normAutofit/>
          </a:bodyPr>
          <a:lstStyle>
            <a:lvl1pPr algn="l">
              <a:defRPr sz="3600" b="0" i="0" baseline="0">
                <a:solidFill>
                  <a:srgbClr val="18453B"/>
                </a:solidFill>
                <a:latin typeface="Gotham-Bold"/>
                <a:cs typeface="Gotham-Bold"/>
              </a:defRPr>
            </a:lvl1pPr>
          </a:lstStyle>
          <a:p>
            <a:r>
              <a:rPr lang="en-US" smtClean="0"/>
              <a:t>Click to edit Master title style</a:t>
            </a:r>
            <a:endParaRPr lang="en-US" dirty="0"/>
          </a:p>
        </p:txBody>
      </p:sp>
      <p:sp>
        <p:nvSpPr>
          <p:cNvPr id="3" name="Content Placeholder 2"/>
          <p:cNvSpPr>
            <a:spLocks noGrp="1"/>
          </p:cNvSpPr>
          <p:nvPr>
            <p:ph idx="1"/>
          </p:nvPr>
        </p:nvSpPr>
        <p:spPr>
          <a:xfrm>
            <a:off x="457200" y="2059668"/>
            <a:ext cx="8229600" cy="4066495"/>
          </a:xfrm>
          <a:prstGeom prst="rect">
            <a:avLst/>
          </a:prstGeom>
        </p:spPr>
        <p:txBody>
          <a:bodyPr/>
          <a:lstStyle>
            <a:lvl1pPr>
              <a:buClr>
                <a:srgbClr val="18453B"/>
              </a:buClr>
              <a:buFont typeface="Arial"/>
              <a:buChar char="•"/>
              <a:defRPr sz="2800" b="0" i="0">
                <a:solidFill>
                  <a:srgbClr val="595959"/>
                </a:solidFill>
                <a:latin typeface="Gotham Book"/>
                <a:cs typeface="Gotham Book"/>
              </a:defRPr>
            </a:lvl1pPr>
            <a:lvl2pPr>
              <a:buClr>
                <a:schemeClr val="tx1">
                  <a:lumMod val="75000"/>
                  <a:lumOff val="25000"/>
                </a:schemeClr>
              </a:buClr>
              <a:buSzPct val="85000"/>
              <a:buFont typeface="Arial"/>
              <a:buChar char="•"/>
              <a:defRPr sz="2400" b="0" i="0">
                <a:solidFill>
                  <a:srgbClr val="595959"/>
                </a:solidFill>
                <a:latin typeface="Gotham Book"/>
                <a:cs typeface="Gotham Book"/>
              </a:defRPr>
            </a:lvl2pPr>
            <a:lvl3pPr>
              <a:buClr>
                <a:schemeClr val="tx1">
                  <a:lumMod val="75000"/>
                  <a:lumOff val="25000"/>
                </a:schemeClr>
              </a:buClr>
              <a:defRPr sz="2000" b="0" i="0">
                <a:solidFill>
                  <a:schemeClr val="tx1">
                    <a:lumMod val="75000"/>
                    <a:lumOff val="25000"/>
                  </a:schemeClr>
                </a:solidFill>
                <a:latin typeface="Gotham Book"/>
                <a:cs typeface="Gotham Book"/>
              </a:defRPr>
            </a:lvl3pPr>
            <a:lvl4pPr>
              <a:defRPr b="0" i="0">
                <a:latin typeface="Gotham Book"/>
                <a:cs typeface="Gotham Book"/>
              </a:defRPr>
            </a:lvl4pPr>
            <a:lvl5pPr>
              <a:defRPr b="0" i="0">
                <a:latin typeface="Gotham Book"/>
                <a:cs typeface="Gotham Book"/>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4" name="Date Placeholder 3"/>
          <p:cNvSpPr>
            <a:spLocks noGrp="1"/>
          </p:cNvSpPr>
          <p:nvPr>
            <p:ph type="dt" sz="half" idx="10"/>
          </p:nvPr>
        </p:nvSpPr>
        <p:spPr/>
        <p:txBody>
          <a:bodyPr/>
          <a:lstStyle>
            <a:lvl1pPr>
              <a:defRPr/>
            </a:lvl1pPr>
          </a:lstStyle>
          <a:p>
            <a:fld id="{1BBDD69F-1E88-49EE-9EAC-64F8486C97C8}" type="datetimeFigureOut">
              <a:rPr lang="en-US" smtClean="0"/>
              <a:pPr/>
              <a:t>2/18/2015</a:t>
            </a:fld>
            <a:endParaRPr lang="en-US"/>
          </a:p>
        </p:txBody>
      </p:sp>
      <p:sp>
        <p:nvSpPr>
          <p:cNvPr id="5" name="Footer Placeholder 4"/>
          <p:cNvSpPr>
            <a:spLocks noGrp="1"/>
          </p:cNvSpPr>
          <p:nvPr>
            <p:ph type="ftr" sz="quarter" idx="11"/>
          </p:nvPr>
        </p:nvSpPr>
        <p:spPr/>
        <p:txBody>
          <a:bodyPr/>
          <a:lstStyle>
            <a:lvl1pPr>
              <a:defRPr b="0" i="0">
                <a:solidFill>
                  <a:schemeClr val="tx1">
                    <a:lumMod val="65000"/>
                    <a:lumOff val="35000"/>
                  </a:schemeClr>
                </a:solidFill>
                <a:latin typeface="Gotham Book"/>
                <a:cs typeface="Gotham Book"/>
              </a:defRPr>
            </a:lvl1pPr>
          </a:lstStyle>
          <a:p>
            <a:endParaRPr lang="en-US">
              <a:solidFill>
                <a:prstClr val="black">
                  <a:lumMod val="65000"/>
                  <a:lumOff val="35000"/>
                </a:prstClr>
              </a:solidFill>
            </a:endParaRPr>
          </a:p>
        </p:txBody>
      </p:sp>
      <p:sp>
        <p:nvSpPr>
          <p:cNvPr id="6" name="Slide Number Placeholder 5"/>
          <p:cNvSpPr>
            <a:spLocks noGrp="1"/>
          </p:cNvSpPr>
          <p:nvPr>
            <p:ph type="sldNum" sz="quarter" idx="12"/>
          </p:nvPr>
        </p:nvSpPr>
        <p:spPr/>
        <p:txBody>
          <a:bodyPr/>
          <a:lstStyle>
            <a:lvl1pPr>
              <a:defRPr/>
            </a:lvl1pPr>
          </a:lstStyle>
          <a:p>
            <a:fld id="{3EC0699A-9EC1-4B30-AD56-9A4EAE74B51D}" type="slidenum">
              <a:rPr lang="en-US" smtClean="0"/>
              <a:pPr/>
              <a:t>‹#›</a:t>
            </a:fld>
            <a:endParaRPr lang="en-US"/>
          </a:p>
        </p:txBody>
      </p:sp>
    </p:spTree>
    <p:extLst>
      <p:ext uri="{BB962C8B-B14F-4D97-AF65-F5344CB8AC3E}">
        <p14:creationId xmlns:p14="http://schemas.microsoft.com/office/powerpoint/2010/main" val="296713601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4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1003154"/>
            <a:ext cx="8229600" cy="875092"/>
          </a:xfrm>
          <a:prstGeom prst="rect">
            <a:avLst/>
          </a:prstGeom>
        </p:spPr>
        <p:txBody>
          <a:bodyPr>
            <a:normAutofit/>
          </a:bodyPr>
          <a:lstStyle>
            <a:lvl1pPr algn="l">
              <a:defRPr sz="3600" b="0" i="0" baseline="0">
                <a:solidFill>
                  <a:srgbClr val="18453B"/>
                </a:solidFill>
                <a:latin typeface="Gotham-Bold"/>
                <a:cs typeface="Gotham-Bold"/>
              </a:defRPr>
            </a:lvl1pPr>
          </a:lstStyle>
          <a:p>
            <a:r>
              <a:rPr lang="en-US" smtClean="0"/>
              <a:t>Click to edit Master title style</a:t>
            </a:r>
            <a:endParaRPr lang="en-US" dirty="0"/>
          </a:p>
        </p:txBody>
      </p:sp>
      <p:sp>
        <p:nvSpPr>
          <p:cNvPr id="3" name="Content Placeholder 2"/>
          <p:cNvSpPr>
            <a:spLocks noGrp="1"/>
          </p:cNvSpPr>
          <p:nvPr>
            <p:ph idx="1"/>
          </p:nvPr>
        </p:nvSpPr>
        <p:spPr>
          <a:xfrm>
            <a:off x="457200" y="2059668"/>
            <a:ext cx="3950704" cy="4296682"/>
          </a:xfrm>
          <a:prstGeom prst="rect">
            <a:avLst/>
          </a:prstGeom>
        </p:spPr>
        <p:txBody>
          <a:bodyPr/>
          <a:lstStyle>
            <a:lvl1pPr>
              <a:buClr>
                <a:schemeClr val="tx1">
                  <a:lumMod val="75000"/>
                  <a:lumOff val="25000"/>
                </a:schemeClr>
              </a:buClr>
              <a:buFont typeface="Arial"/>
              <a:buChar char="•"/>
              <a:defRPr sz="2800" b="0" i="0">
                <a:solidFill>
                  <a:schemeClr val="tx1">
                    <a:lumMod val="65000"/>
                    <a:lumOff val="35000"/>
                  </a:schemeClr>
                </a:solidFill>
                <a:latin typeface="Gotham Book"/>
                <a:cs typeface="Gotham Book"/>
              </a:defRPr>
            </a:lvl1pPr>
            <a:lvl2pPr>
              <a:buClr>
                <a:schemeClr val="tx1">
                  <a:lumMod val="75000"/>
                  <a:lumOff val="25000"/>
                </a:schemeClr>
              </a:buClr>
              <a:buSzPct val="85000"/>
              <a:buFont typeface="Arial"/>
              <a:buChar char="•"/>
              <a:defRPr sz="2400" b="0" i="0">
                <a:solidFill>
                  <a:schemeClr val="tx1">
                    <a:lumMod val="65000"/>
                    <a:lumOff val="35000"/>
                  </a:schemeClr>
                </a:solidFill>
                <a:latin typeface="Gotham Book"/>
                <a:cs typeface="Gotham Book"/>
              </a:defRPr>
            </a:lvl2pPr>
            <a:lvl3pPr>
              <a:buClr>
                <a:schemeClr val="tx1">
                  <a:lumMod val="75000"/>
                  <a:lumOff val="25000"/>
                </a:schemeClr>
              </a:buClr>
              <a:defRPr sz="2000" b="0" i="0">
                <a:solidFill>
                  <a:schemeClr val="tx1">
                    <a:lumMod val="75000"/>
                    <a:lumOff val="25000"/>
                  </a:schemeClr>
                </a:solidFill>
                <a:latin typeface="Gotham Book"/>
                <a:cs typeface="Gotham Book"/>
              </a:defRPr>
            </a:lvl3pPr>
            <a:lvl4pPr>
              <a:defRPr b="0" i="0">
                <a:latin typeface="Gotham Book"/>
                <a:cs typeface="Gotham Book"/>
              </a:defRPr>
            </a:lvl4pPr>
            <a:lvl5pPr>
              <a:defRPr b="0" i="0">
                <a:latin typeface="Gotham Book"/>
                <a:cs typeface="Gotham Book"/>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8" name="Content Placeholder 2"/>
          <p:cNvSpPr>
            <a:spLocks noGrp="1"/>
          </p:cNvSpPr>
          <p:nvPr>
            <p:ph idx="13"/>
          </p:nvPr>
        </p:nvSpPr>
        <p:spPr>
          <a:xfrm>
            <a:off x="4736096" y="2059668"/>
            <a:ext cx="3950704" cy="4296682"/>
          </a:xfrm>
          <a:prstGeom prst="rect">
            <a:avLst/>
          </a:prstGeom>
        </p:spPr>
        <p:txBody>
          <a:bodyPr/>
          <a:lstStyle>
            <a:lvl1pPr>
              <a:buClr>
                <a:schemeClr val="tx1">
                  <a:lumMod val="75000"/>
                  <a:lumOff val="25000"/>
                </a:schemeClr>
              </a:buClr>
              <a:buFont typeface="Wingdings" charset="2"/>
              <a:buChar char="§"/>
              <a:defRPr sz="2800" b="0" i="0">
                <a:solidFill>
                  <a:schemeClr val="tx1">
                    <a:lumMod val="65000"/>
                    <a:lumOff val="35000"/>
                  </a:schemeClr>
                </a:solidFill>
                <a:latin typeface="Gotham Book"/>
                <a:cs typeface="Gotham Book"/>
              </a:defRPr>
            </a:lvl1pPr>
            <a:lvl2pPr>
              <a:buClr>
                <a:schemeClr val="tx1">
                  <a:lumMod val="75000"/>
                  <a:lumOff val="25000"/>
                </a:schemeClr>
              </a:buClr>
              <a:buFont typeface="Wingdings" charset="2"/>
              <a:buChar char="§"/>
              <a:defRPr sz="2400" b="0" i="0">
                <a:solidFill>
                  <a:schemeClr val="tx1">
                    <a:lumMod val="65000"/>
                    <a:lumOff val="35000"/>
                  </a:schemeClr>
                </a:solidFill>
                <a:latin typeface="Gotham Book"/>
                <a:cs typeface="Gotham Book"/>
              </a:defRPr>
            </a:lvl2pPr>
            <a:lvl3pPr>
              <a:buClr>
                <a:schemeClr val="tx1">
                  <a:lumMod val="75000"/>
                  <a:lumOff val="25000"/>
                </a:schemeClr>
              </a:buClr>
              <a:defRPr sz="2000" b="0" i="0">
                <a:solidFill>
                  <a:schemeClr val="tx1">
                    <a:lumMod val="75000"/>
                    <a:lumOff val="25000"/>
                  </a:schemeClr>
                </a:solidFill>
                <a:latin typeface="Gotham Book"/>
                <a:cs typeface="Gotham Book"/>
              </a:defRPr>
            </a:lvl3pPr>
            <a:lvl4pPr>
              <a:defRPr b="0" i="0">
                <a:latin typeface="Gotham Book"/>
                <a:cs typeface="Gotham Book"/>
              </a:defRPr>
            </a:lvl4pPr>
            <a:lvl5pPr>
              <a:defRPr b="0" i="0">
                <a:latin typeface="Gotham Book"/>
                <a:cs typeface="Gotham Book"/>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5" name="Date Placeholder 3"/>
          <p:cNvSpPr>
            <a:spLocks noGrp="1"/>
          </p:cNvSpPr>
          <p:nvPr>
            <p:ph type="dt" sz="half" idx="14"/>
          </p:nvPr>
        </p:nvSpPr>
        <p:spPr/>
        <p:txBody>
          <a:bodyPr/>
          <a:lstStyle>
            <a:lvl1pPr>
              <a:defRPr/>
            </a:lvl1pPr>
          </a:lstStyle>
          <a:p>
            <a:fld id="{1BBDD69F-1E88-49EE-9EAC-64F8486C97C8}" type="datetimeFigureOut">
              <a:rPr lang="en-US" smtClean="0"/>
              <a:pPr/>
              <a:t>2/18/2015</a:t>
            </a:fld>
            <a:endParaRPr lang="en-US"/>
          </a:p>
        </p:txBody>
      </p:sp>
      <p:sp>
        <p:nvSpPr>
          <p:cNvPr id="6" name="Footer Placeholder 4"/>
          <p:cNvSpPr>
            <a:spLocks noGrp="1"/>
          </p:cNvSpPr>
          <p:nvPr>
            <p:ph type="ftr" sz="quarter" idx="15"/>
          </p:nvPr>
        </p:nvSpPr>
        <p:spPr/>
        <p:txBody>
          <a:bodyPr/>
          <a:lstStyle>
            <a:lvl1pPr>
              <a:defRPr b="0" i="0">
                <a:solidFill>
                  <a:schemeClr val="tx1">
                    <a:lumMod val="65000"/>
                    <a:lumOff val="35000"/>
                  </a:schemeClr>
                </a:solidFill>
                <a:latin typeface="Gotham Book"/>
                <a:cs typeface="Gotham Book"/>
              </a:defRPr>
            </a:lvl1pPr>
          </a:lstStyle>
          <a:p>
            <a:endParaRPr lang="en-US">
              <a:solidFill>
                <a:prstClr val="black">
                  <a:lumMod val="65000"/>
                  <a:lumOff val="35000"/>
                </a:prstClr>
              </a:solidFill>
            </a:endParaRPr>
          </a:p>
        </p:txBody>
      </p:sp>
      <p:sp>
        <p:nvSpPr>
          <p:cNvPr id="7" name="Slide Number Placeholder 5"/>
          <p:cNvSpPr>
            <a:spLocks noGrp="1"/>
          </p:cNvSpPr>
          <p:nvPr>
            <p:ph type="sldNum" sz="quarter" idx="16"/>
          </p:nvPr>
        </p:nvSpPr>
        <p:spPr/>
        <p:txBody>
          <a:bodyPr/>
          <a:lstStyle>
            <a:lvl1pPr>
              <a:defRPr/>
            </a:lvl1pPr>
          </a:lstStyle>
          <a:p>
            <a:fld id="{3EC0699A-9EC1-4B30-AD56-9A4EAE74B51D}" type="slidenum">
              <a:rPr lang="en-US" smtClean="0"/>
              <a:pPr/>
              <a:t>‹#›</a:t>
            </a:fld>
            <a:endParaRPr lang="en-US"/>
          </a:p>
        </p:txBody>
      </p:sp>
    </p:spTree>
    <p:extLst>
      <p:ext uri="{BB962C8B-B14F-4D97-AF65-F5344CB8AC3E}">
        <p14:creationId xmlns:p14="http://schemas.microsoft.com/office/powerpoint/2010/main" val="49564890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3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1109873"/>
            <a:ext cx="8229600" cy="821732"/>
          </a:xfrm>
          <a:prstGeom prst="rect">
            <a:avLst/>
          </a:prstGeom>
        </p:spPr>
        <p:txBody>
          <a:bodyPr>
            <a:normAutofit/>
          </a:bodyPr>
          <a:lstStyle>
            <a:lvl1pPr algn="l">
              <a:defRPr sz="3600" b="0" i="0">
                <a:solidFill>
                  <a:srgbClr val="18453B"/>
                </a:solidFill>
                <a:latin typeface="Gotham-Bold"/>
                <a:cs typeface="Gotham-Bold"/>
              </a:defRPr>
            </a:lvl1pPr>
          </a:lstStyle>
          <a:p>
            <a:r>
              <a:rPr lang="en-US" smtClean="0"/>
              <a:t>Click to edit Master title style</a:t>
            </a:r>
            <a:endParaRPr lang="en-US" dirty="0"/>
          </a:p>
        </p:txBody>
      </p:sp>
      <p:sp>
        <p:nvSpPr>
          <p:cNvPr id="3" name="Content Placeholder 2"/>
          <p:cNvSpPr>
            <a:spLocks noGrp="1"/>
          </p:cNvSpPr>
          <p:nvPr>
            <p:ph idx="1"/>
          </p:nvPr>
        </p:nvSpPr>
        <p:spPr>
          <a:xfrm>
            <a:off x="457200" y="2081011"/>
            <a:ext cx="8229600" cy="4024165"/>
          </a:xfrm>
          <a:prstGeom prst="rect">
            <a:avLst/>
          </a:prstGeom>
        </p:spPr>
        <p:txBody>
          <a:bodyPr wrap="square" numCol="1" anchor="t"/>
          <a:lstStyle>
            <a:lvl1pPr marL="0" indent="0" algn="l">
              <a:buClr>
                <a:schemeClr val="tx1">
                  <a:lumMod val="75000"/>
                  <a:lumOff val="25000"/>
                </a:schemeClr>
              </a:buClr>
              <a:buFontTx/>
              <a:buNone/>
              <a:defRPr sz="2400" b="0" i="0" baseline="0">
                <a:solidFill>
                  <a:schemeClr val="tx1">
                    <a:lumMod val="75000"/>
                    <a:lumOff val="25000"/>
                  </a:schemeClr>
                </a:solidFill>
                <a:latin typeface="Gotham Book"/>
                <a:cs typeface="Gotham Book"/>
              </a:defRPr>
            </a:lvl1pPr>
            <a:lvl2pPr marL="0" indent="0" algn="l">
              <a:buClr>
                <a:schemeClr val="tx1">
                  <a:lumMod val="75000"/>
                  <a:lumOff val="25000"/>
                </a:schemeClr>
              </a:buClr>
              <a:buFontTx/>
              <a:buNone/>
              <a:defRPr sz="2000" b="0" i="0">
                <a:solidFill>
                  <a:schemeClr val="tx1">
                    <a:lumMod val="75000"/>
                    <a:lumOff val="25000"/>
                  </a:schemeClr>
                </a:solidFill>
                <a:latin typeface="Gotham Book"/>
                <a:cs typeface="Gotham Book"/>
              </a:defRPr>
            </a:lvl2pPr>
            <a:lvl3pPr>
              <a:buClr>
                <a:schemeClr val="tx1">
                  <a:lumMod val="75000"/>
                  <a:lumOff val="25000"/>
                </a:schemeClr>
              </a:buClr>
              <a:defRPr sz="2000" b="0" i="0">
                <a:solidFill>
                  <a:schemeClr val="tx1">
                    <a:lumMod val="75000"/>
                    <a:lumOff val="25000"/>
                  </a:schemeClr>
                </a:solidFill>
                <a:latin typeface="Gotham Book"/>
                <a:cs typeface="Gotham Book"/>
              </a:defRPr>
            </a:lvl3pPr>
            <a:lvl4pPr>
              <a:defRPr b="0" i="0">
                <a:latin typeface="Gotham Book"/>
                <a:cs typeface="Gotham Book"/>
              </a:defRPr>
            </a:lvl4pPr>
            <a:lvl5pPr>
              <a:defRPr b="0" i="0">
                <a:latin typeface="Gotham Book"/>
                <a:cs typeface="Gotham Book"/>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4" name="Date Placeholder 3"/>
          <p:cNvSpPr>
            <a:spLocks noGrp="1"/>
          </p:cNvSpPr>
          <p:nvPr>
            <p:ph type="dt" sz="half" idx="10"/>
          </p:nvPr>
        </p:nvSpPr>
        <p:spPr/>
        <p:txBody>
          <a:bodyPr/>
          <a:lstStyle>
            <a:lvl1pPr>
              <a:defRPr/>
            </a:lvl1pPr>
          </a:lstStyle>
          <a:p>
            <a:fld id="{1BBDD69F-1E88-49EE-9EAC-64F8486C97C8}" type="datetimeFigureOut">
              <a:rPr lang="en-US" smtClean="0"/>
              <a:pPr/>
              <a:t>2/18/2015</a:t>
            </a:fld>
            <a:endParaRPr lang="en-US"/>
          </a:p>
        </p:txBody>
      </p:sp>
      <p:sp>
        <p:nvSpPr>
          <p:cNvPr id="5" name="Footer Placeholder 4"/>
          <p:cNvSpPr>
            <a:spLocks noGrp="1"/>
          </p:cNvSpPr>
          <p:nvPr>
            <p:ph type="ftr" sz="quarter" idx="11"/>
          </p:nvPr>
        </p:nvSpPr>
        <p:spPr/>
        <p:txBody>
          <a:bodyPr/>
          <a:lstStyle>
            <a:lvl1pPr>
              <a:defRPr b="0" i="0">
                <a:solidFill>
                  <a:schemeClr val="tx1">
                    <a:lumMod val="65000"/>
                    <a:lumOff val="35000"/>
                  </a:schemeClr>
                </a:solidFill>
                <a:latin typeface="Gotham Book"/>
                <a:cs typeface="Gotham Book"/>
              </a:defRPr>
            </a:lvl1pPr>
          </a:lstStyle>
          <a:p>
            <a:endParaRPr lang="en-US">
              <a:solidFill>
                <a:prstClr val="black">
                  <a:lumMod val="65000"/>
                  <a:lumOff val="35000"/>
                </a:prstClr>
              </a:solidFill>
            </a:endParaRPr>
          </a:p>
        </p:txBody>
      </p:sp>
      <p:sp>
        <p:nvSpPr>
          <p:cNvPr id="6" name="Slide Number Placeholder 5"/>
          <p:cNvSpPr>
            <a:spLocks noGrp="1"/>
          </p:cNvSpPr>
          <p:nvPr>
            <p:ph type="sldNum" sz="quarter" idx="12"/>
          </p:nvPr>
        </p:nvSpPr>
        <p:spPr/>
        <p:txBody>
          <a:bodyPr/>
          <a:lstStyle>
            <a:lvl1pPr>
              <a:defRPr/>
            </a:lvl1pPr>
          </a:lstStyle>
          <a:p>
            <a:fld id="{3EC0699A-9EC1-4B30-AD56-9A4EAE74B51D}" type="slidenum">
              <a:rPr lang="en-US" smtClean="0"/>
              <a:pPr/>
              <a:t>‹#›</a:t>
            </a:fld>
            <a:endParaRPr lang="en-US"/>
          </a:p>
        </p:txBody>
      </p:sp>
    </p:spTree>
    <p:extLst>
      <p:ext uri="{BB962C8B-B14F-4D97-AF65-F5344CB8AC3E}">
        <p14:creationId xmlns:p14="http://schemas.microsoft.com/office/powerpoint/2010/main" val="188794881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2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875091"/>
            <a:ext cx="8229600" cy="725109"/>
          </a:xfrm>
          <a:prstGeom prst="rect">
            <a:avLst/>
          </a:prstGeom>
        </p:spPr>
        <p:txBody>
          <a:bodyPr>
            <a:normAutofit/>
          </a:bodyPr>
          <a:lstStyle>
            <a:lvl1pPr algn="l">
              <a:defRPr sz="3600" b="0" i="0">
                <a:solidFill>
                  <a:srgbClr val="18453B"/>
                </a:solidFill>
                <a:latin typeface="Gotham-Bold"/>
                <a:cs typeface="Gotham-Bold"/>
              </a:defRPr>
            </a:lvl1pPr>
          </a:lstStyle>
          <a:p>
            <a:r>
              <a:rPr lang="en-US" smtClean="0"/>
              <a:t>Click to edit Master title style</a:t>
            </a:r>
            <a:endParaRPr lang="en-US" dirty="0"/>
          </a:p>
        </p:txBody>
      </p:sp>
      <p:sp>
        <p:nvSpPr>
          <p:cNvPr id="3" name="Content Placeholder 2"/>
          <p:cNvSpPr>
            <a:spLocks noGrp="1"/>
          </p:cNvSpPr>
          <p:nvPr>
            <p:ph idx="1"/>
          </p:nvPr>
        </p:nvSpPr>
        <p:spPr>
          <a:xfrm>
            <a:off x="457200" y="1674905"/>
            <a:ext cx="8229600" cy="4419600"/>
          </a:xfrm>
          <a:prstGeom prst="rect">
            <a:avLst/>
          </a:prstGeom>
        </p:spPr>
        <p:txBody>
          <a:bodyPr wrap="square" numCol="1" anchor="t"/>
          <a:lstStyle>
            <a:lvl1pPr marL="457200" indent="-457200" algn="l">
              <a:buClr>
                <a:schemeClr val="tx1">
                  <a:lumMod val="75000"/>
                  <a:lumOff val="25000"/>
                </a:schemeClr>
              </a:buClr>
              <a:buFont typeface="+mj-lt"/>
              <a:buAutoNum type="arabicPeriod"/>
              <a:defRPr sz="2400" b="0" i="0" baseline="0">
                <a:solidFill>
                  <a:schemeClr val="tx1">
                    <a:lumMod val="75000"/>
                    <a:lumOff val="25000"/>
                  </a:schemeClr>
                </a:solidFill>
                <a:latin typeface="Gotham Book"/>
                <a:cs typeface="Gotham Book"/>
              </a:defRPr>
            </a:lvl1pPr>
            <a:lvl2pPr marL="457200" indent="182880" algn="l">
              <a:buClr>
                <a:schemeClr val="tx1">
                  <a:lumMod val="75000"/>
                  <a:lumOff val="25000"/>
                </a:schemeClr>
              </a:buClr>
              <a:buSzPct val="85000"/>
              <a:buFont typeface="Arial"/>
              <a:buChar char="•"/>
              <a:defRPr sz="2000" b="0" i="0">
                <a:solidFill>
                  <a:schemeClr val="tx1">
                    <a:lumMod val="75000"/>
                    <a:lumOff val="25000"/>
                  </a:schemeClr>
                </a:solidFill>
                <a:latin typeface="Gotham Book"/>
                <a:cs typeface="Gotham Book"/>
              </a:defRPr>
            </a:lvl2pPr>
            <a:lvl3pPr>
              <a:buClr>
                <a:schemeClr val="tx1">
                  <a:lumMod val="75000"/>
                  <a:lumOff val="25000"/>
                </a:schemeClr>
              </a:buClr>
              <a:defRPr sz="2000" b="0" i="0">
                <a:solidFill>
                  <a:schemeClr val="tx1">
                    <a:lumMod val="75000"/>
                    <a:lumOff val="25000"/>
                  </a:schemeClr>
                </a:solidFill>
                <a:latin typeface="Gotham Book"/>
                <a:cs typeface="Gotham Book"/>
              </a:defRPr>
            </a:lvl3pPr>
            <a:lvl4pPr>
              <a:defRPr b="0" i="0">
                <a:latin typeface="Gotham Book"/>
                <a:cs typeface="Gotham Book"/>
              </a:defRPr>
            </a:lvl4pPr>
            <a:lvl5pPr>
              <a:defRPr b="0" i="0">
                <a:latin typeface="Gotham Book"/>
                <a:cs typeface="Gotham Book"/>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4" name="Date Placeholder 3"/>
          <p:cNvSpPr>
            <a:spLocks noGrp="1"/>
          </p:cNvSpPr>
          <p:nvPr>
            <p:ph type="dt" sz="half" idx="10"/>
          </p:nvPr>
        </p:nvSpPr>
        <p:spPr/>
        <p:txBody>
          <a:bodyPr/>
          <a:lstStyle>
            <a:lvl1pPr>
              <a:defRPr/>
            </a:lvl1pPr>
          </a:lstStyle>
          <a:p>
            <a:fld id="{1BBDD69F-1E88-49EE-9EAC-64F8486C97C8}" type="datetimeFigureOut">
              <a:rPr lang="en-US" smtClean="0"/>
              <a:pPr/>
              <a:t>2/18/2015</a:t>
            </a:fld>
            <a:endParaRPr lang="en-US"/>
          </a:p>
        </p:txBody>
      </p:sp>
      <p:sp>
        <p:nvSpPr>
          <p:cNvPr id="5" name="Footer Placeholder 4"/>
          <p:cNvSpPr>
            <a:spLocks noGrp="1"/>
          </p:cNvSpPr>
          <p:nvPr>
            <p:ph type="ftr" sz="quarter" idx="11"/>
          </p:nvPr>
        </p:nvSpPr>
        <p:spPr/>
        <p:txBody>
          <a:bodyPr/>
          <a:lstStyle>
            <a:lvl1pPr>
              <a:defRPr b="0" i="0">
                <a:solidFill>
                  <a:schemeClr val="tx1">
                    <a:lumMod val="65000"/>
                    <a:lumOff val="35000"/>
                  </a:schemeClr>
                </a:solidFill>
                <a:latin typeface="Gotham Book"/>
                <a:cs typeface="Gotham Book"/>
              </a:defRPr>
            </a:lvl1pPr>
          </a:lstStyle>
          <a:p>
            <a:endParaRPr lang="en-US">
              <a:solidFill>
                <a:prstClr val="black">
                  <a:lumMod val="65000"/>
                  <a:lumOff val="35000"/>
                </a:prstClr>
              </a:solidFill>
            </a:endParaRPr>
          </a:p>
        </p:txBody>
      </p:sp>
      <p:sp>
        <p:nvSpPr>
          <p:cNvPr id="6" name="Slide Number Placeholder 5"/>
          <p:cNvSpPr>
            <a:spLocks noGrp="1"/>
          </p:cNvSpPr>
          <p:nvPr>
            <p:ph type="sldNum" sz="quarter" idx="12"/>
          </p:nvPr>
        </p:nvSpPr>
        <p:spPr/>
        <p:txBody>
          <a:bodyPr/>
          <a:lstStyle>
            <a:lvl1pPr>
              <a:defRPr/>
            </a:lvl1pPr>
          </a:lstStyle>
          <a:p>
            <a:fld id="{3EC0699A-9EC1-4B30-AD56-9A4EAE74B51D}" type="slidenum">
              <a:rPr lang="en-US" smtClean="0"/>
              <a:pPr/>
              <a:t>‹#›</a:t>
            </a:fld>
            <a:endParaRPr lang="en-US"/>
          </a:p>
        </p:txBody>
      </p:sp>
    </p:spTree>
    <p:extLst>
      <p:ext uri="{BB962C8B-B14F-4D97-AF65-F5344CB8AC3E}">
        <p14:creationId xmlns:p14="http://schemas.microsoft.com/office/powerpoint/2010/main" val="177967169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xAndClipArt">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533400" y="533400"/>
            <a:ext cx="7924800" cy="1066800"/>
          </a:xfrm>
          <a:prstGeom prst="rect">
            <a:avLst/>
          </a:prstGeo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533400" y="1600200"/>
            <a:ext cx="3848100" cy="4495800"/>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lipArt Placeholder 3"/>
          <p:cNvSpPr>
            <a:spLocks noGrp="1"/>
          </p:cNvSpPr>
          <p:nvPr>
            <p:ph type="clipArt" sz="half" idx="2"/>
          </p:nvPr>
        </p:nvSpPr>
        <p:spPr>
          <a:xfrm>
            <a:off x="4533900" y="1600200"/>
            <a:ext cx="3848100" cy="4495800"/>
          </a:xfrm>
          <a:prstGeom prst="rect">
            <a:avLst/>
          </a:prstGeom>
        </p:spPr>
        <p:txBody>
          <a:bodyPr/>
          <a:lstStyle/>
          <a:p>
            <a:pPr lvl="0"/>
            <a:endParaRPr lang="en-US" noProof="0" smtClean="0"/>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337121045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533400" y="533400"/>
            <a:ext cx="7924800" cy="1066800"/>
          </a:xfrm>
          <a:prstGeom prst="rect">
            <a:avLst/>
          </a:prstGeom>
        </p:spPr>
        <p:txBody>
          <a:bodyPr/>
          <a:lstStyle/>
          <a:p>
            <a:r>
              <a:rPr lang="en-US" smtClean="0"/>
              <a:t>Click to edit Master title style</a:t>
            </a:r>
            <a:endParaRPr lang="en-US"/>
          </a:p>
        </p:txBody>
      </p:sp>
      <p:sp>
        <p:nvSpPr>
          <p:cNvPr id="3" name="Table Placeholder 2"/>
          <p:cNvSpPr>
            <a:spLocks noGrp="1"/>
          </p:cNvSpPr>
          <p:nvPr>
            <p:ph type="tbl" idx="1"/>
          </p:nvPr>
        </p:nvSpPr>
        <p:spPr>
          <a:xfrm>
            <a:off x="533400" y="1600200"/>
            <a:ext cx="7848600" cy="4495800"/>
          </a:xfrm>
          <a:prstGeom prst="rect">
            <a:avLst/>
          </a:prstGeom>
        </p:spPr>
        <p:txBody>
          <a:bodyPr/>
          <a:lstStyle/>
          <a:p>
            <a:pPr lvl="0"/>
            <a:endParaRPr lang="en-US" noProof="0" smtClean="0"/>
          </a:p>
        </p:txBody>
      </p:sp>
    </p:spTree>
    <p:extLst>
      <p:ext uri="{BB962C8B-B14F-4D97-AF65-F5344CB8AC3E}">
        <p14:creationId xmlns:p14="http://schemas.microsoft.com/office/powerpoint/2010/main" val="390602954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a:prstGeom prst="rect">
            <a:avLst/>
          </a:prstGeom>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920085"/>
            <a:ext cx="4038600" cy="4434840"/>
          </a:xfrm>
          <a:prstGeom prst="rect">
            <a:avLst/>
          </a:prstGeo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920085"/>
            <a:ext cx="4038600" cy="4434840"/>
          </a:xfrm>
          <a:prstGeom prst="rect">
            <a:avLst/>
          </a:prstGeo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1BBDD69F-1E88-49EE-9EAC-64F8486C97C8}" type="datetimeFigureOut">
              <a:rPr lang="en-US" smtClean="0"/>
              <a:pPr/>
              <a:t>2/18/2015</a:t>
            </a:fld>
            <a:endParaRPr lang="en-US"/>
          </a:p>
        </p:txBody>
      </p:sp>
      <p:sp>
        <p:nvSpPr>
          <p:cNvPr id="6" name="Footer Placeholder 5"/>
          <p:cNvSpPr>
            <a:spLocks noGrp="1"/>
          </p:cNvSpPr>
          <p:nvPr>
            <p:ph type="ftr" sz="quarter" idx="11"/>
          </p:nvPr>
        </p:nvSpPr>
        <p:spPr/>
        <p:txBody>
          <a:bodyPr/>
          <a:lstStyle/>
          <a:p>
            <a:endParaRPr lang="en-US">
              <a:solidFill>
                <a:prstClr val="black">
                  <a:lumMod val="65000"/>
                  <a:lumOff val="35000"/>
                </a:prstClr>
              </a:solidFill>
            </a:endParaRPr>
          </a:p>
        </p:txBody>
      </p:sp>
      <p:sp>
        <p:nvSpPr>
          <p:cNvPr id="7" name="Slide Number Placeholder 6"/>
          <p:cNvSpPr>
            <a:spLocks noGrp="1"/>
          </p:cNvSpPr>
          <p:nvPr>
            <p:ph type="sldNum" sz="quarter" idx="12"/>
          </p:nvPr>
        </p:nvSpPr>
        <p:spPr/>
        <p:txBody>
          <a:bodyPr/>
          <a:lstStyle/>
          <a:p>
            <a:fld id="{3EC0699A-9EC1-4B30-AD56-9A4EAE74B51D}" type="slidenum">
              <a:rPr lang="en-US" smtClean="0"/>
              <a:pPr/>
              <a:t>‹#›</a:t>
            </a:fld>
            <a:endParaRPr lang="en-US"/>
          </a:p>
        </p:txBody>
      </p:sp>
    </p:spTree>
    <p:extLst>
      <p:ext uri="{BB962C8B-B14F-4D97-AF65-F5344CB8AC3E}">
        <p14:creationId xmlns:p14="http://schemas.microsoft.com/office/powerpoint/2010/main" val="275350931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a:prstGeom prst="rect">
            <a:avLst/>
          </a:prstGeo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1BBDD69F-1E88-49EE-9EAC-64F8486C97C8}" type="datetimeFigureOut">
              <a:rPr lang="en-US" smtClean="0"/>
              <a:pPr/>
              <a:t>2/18/2015</a:t>
            </a:fld>
            <a:endParaRPr lang="en-US"/>
          </a:p>
        </p:txBody>
      </p:sp>
      <p:sp>
        <p:nvSpPr>
          <p:cNvPr id="4" name="Footer Placeholder 3"/>
          <p:cNvSpPr>
            <a:spLocks noGrp="1"/>
          </p:cNvSpPr>
          <p:nvPr>
            <p:ph type="ftr" sz="quarter" idx="11"/>
          </p:nvPr>
        </p:nvSpPr>
        <p:spPr/>
        <p:txBody>
          <a:bodyPr/>
          <a:lstStyle/>
          <a:p>
            <a:endParaRPr lang="en-US">
              <a:solidFill>
                <a:prstClr val="black">
                  <a:lumMod val="65000"/>
                  <a:lumOff val="35000"/>
                </a:prstClr>
              </a:solidFill>
            </a:endParaRPr>
          </a:p>
        </p:txBody>
      </p:sp>
      <p:sp>
        <p:nvSpPr>
          <p:cNvPr id="5" name="Slide Number Placeholder 4"/>
          <p:cNvSpPr>
            <a:spLocks noGrp="1"/>
          </p:cNvSpPr>
          <p:nvPr>
            <p:ph type="sldNum" sz="quarter" idx="12"/>
          </p:nvPr>
        </p:nvSpPr>
        <p:spPr/>
        <p:txBody>
          <a:bodyPr/>
          <a:lstStyle/>
          <a:p>
            <a:fld id="{3EC0699A-9EC1-4B30-AD56-9A4EAE74B51D}" type="slidenum">
              <a:rPr lang="en-US" smtClean="0"/>
              <a:pPr/>
              <a:t>‹#›</a:t>
            </a:fld>
            <a:endParaRPr lang="en-US"/>
          </a:p>
        </p:txBody>
      </p:sp>
    </p:spTree>
    <p:extLst>
      <p:ext uri="{BB962C8B-B14F-4D97-AF65-F5344CB8AC3E}">
        <p14:creationId xmlns:p14="http://schemas.microsoft.com/office/powerpoint/2010/main" val="2876699696"/>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a:defRPr sz="1200">
                <a:solidFill>
                  <a:srgbClr val="595959"/>
                </a:solidFill>
                <a:latin typeface="Gotham Book" pitchFamily="49" charset="0"/>
              </a:defRPr>
            </a:lvl1pPr>
          </a:lstStyle>
          <a:p>
            <a:fld id="{1BBDD69F-1E88-49EE-9EAC-64F8486C97C8}" type="datetimeFigureOut">
              <a:rPr lang="en-US" smtClean="0"/>
              <a:pPr/>
              <a:t>2/18/2015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lumMod val="65000"/>
                    <a:lumOff val="35000"/>
                  </a:schemeClr>
                </a:solidFill>
                <a:latin typeface="Gotham Book"/>
                <a:ea typeface="+mn-ea"/>
                <a:cs typeface="+mn-cs"/>
              </a:defRPr>
            </a:lvl1pPr>
          </a:lstStyle>
          <a:p>
            <a:endParaRPr lang="en-US">
              <a:solidFill>
                <a:prstClr val="black">
                  <a:lumMod val="65000"/>
                  <a:lumOff val="3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595959"/>
                </a:solidFill>
                <a:latin typeface="Gotham Book" pitchFamily="49" charset="0"/>
              </a:defRPr>
            </a:lvl1pPr>
          </a:lstStyle>
          <a:p>
            <a:fld id="{3EC0699A-9EC1-4B30-AD56-9A4EAE74B51D}" type="slidenum">
              <a:rPr lang="en-US" smtClean="0"/>
              <a:pPr/>
              <a:t>‹#›</a:t>
            </a:fld>
            <a:endParaRPr lang="en-US"/>
          </a:p>
        </p:txBody>
      </p:sp>
      <p:pic>
        <p:nvPicPr>
          <p:cNvPr id="1030" name="Picture 6" descr="PPT-MSUE Top Stripe.jpg"/>
          <p:cNvPicPr>
            <a:picLocks noChangeAspect="1"/>
          </p:cNvPicPr>
          <p:nvPr/>
        </p:nvPicPr>
        <p:blipFill>
          <a:blip r:embed="rId14">
            <a:extLst>
              <a:ext uri="{28A0092B-C50C-407E-A947-70E740481C1C}">
                <a14:useLocalDpi xmlns:a14="http://schemas.microsoft.com/office/drawing/2010/main"/>
              </a:ext>
            </a:extLst>
          </a:blip>
          <a:srcRect/>
          <a:stretch>
            <a:fillRect/>
          </a:stretch>
        </p:blipFill>
        <p:spPr bwMode="auto">
          <a:xfrm>
            <a:off x="0" y="0"/>
            <a:ext cx="9144000" cy="688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27712260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8" r:id="rId7"/>
    <p:sldLayoutId id="2147483669" r:id="rId8"/>
    <p:sldLayoutId id="2147483670" r:id="rId9"/>
    <p:sldLayoutId id="2147483671" r:id="rId10"/>
    <p:sldLayoutId id="2147483672" r:id="rId11"/>
    <p:sldLayoutId id="2147483673" r:id="rId12"/>
  </p:sldLayoutIdLst>
  <p:timing>
    <p:tnLst>
      <p:par>
        <p:cTn id="1" dur="indefinite" restart="never" nodeType="tmRoot"/>
      </p:par>
    </p:tnLst>
  </p:timing>
  <p:txStyles>
    <p:titleStyle>
      <a:lvl1pPr algn="ctr" defTabSz="457200" rtl="0" eaLnBrk="1" fontAlgn="base" hangingPunct="1">
        <a:spcBef>
          <a:spcPct val="0"/>
        </a:spcBef>
        <a:spcAft>
          <a:spcPct val="0"/>
        </a:spcAft>
        <a:defRPr sz="4400" kern="1200">
          <a:solidFill>
            <a:schemeClr val="tx1"/>
          </a:solidFill>
          <a:latin typeface="Gotham Book"/>
          <a:ea typeface="ＭＳ Ｐゴシック" charset="-128"/>
          <a:cs typeface="ＭＳ Ｐゴシック" charset="-128"/>
        </a:defRPr>
      </a:lvl1pPr>
      <a:lvl2pPr algn="ctr" defTabSz="457200" rtl="0" eaLnBrk="1" fontAlgn="base" hangingPunct="1">
        <a:spcBef>
          <a:spcPct val="0"/>
        </a:spcBef>
        <a:spcAft>
          <a:spcPct val="0"/>
        </a:spcAft>
        <a:defRPr sz="4400">
          <a:solidFill>
            <a:schemeClr val="tx1"/>
          </a:solidFill>
          <a:latin typeface="Gotham Book" charset="0"/>
          <a:ea typeface="ＭＳ Ｐゴシック" charset="-128"/>
          <a:cs typeface="ＭＳ Ｐゴシック" charset="-128"/>
        </a:defRPr>
      </a:lvl2pPr>
      <a:lvl3pPr algn="ctr" defTabSz="457200" rtl="0" eaLnBrk="1" fontAlgn="base" hangingPunct="1">
        <a:spcBef>
          <a:spcPct val="0"/>
        </a:spcBef>
        <a:spcAft>
          <a:spcPct val="0"/>
        </a:spcAft>
        <a:defRPr sz="4400">
          <a:solidFill>
            <a:schemeClr val="tx1"/>
          </a:solidFill>
          <a:latin typeface="Gotham Book" charset="0"/>
          <a:ea typeface="ＭＳ Ｐゴシック" charset="-128"/>
          <a:cs typeface="ＭＳ Ｐゴシック" charset="-128"/>
        </a:defRPr>
      </a:lvl3pPr>
      <a:lvl4pPr algn="ctr" defTabSz="457200" rtl="0" eaLnBrk="1" fontAlgn="base" hangingPunct="1">
        <a:spcBef>
          <a:spcPct val="0"/>
        </a:spcBef>
        <a:spcAft>
          <a:spcPct val="0"/>
        </a:spcAft>
        <a:defRPr sz="4400">
          <a:solidFill>
            <a:schemeClr val="tx1"/>
          </a:solidFill>
          <a:latin typeface="Gotham Book" charset="0"/>
          <a:ea typeface="ＭＳ Ｐゴシック" charset="-128"/>
          <a:cs typeface="ＭＳ Ｐゴシック" charset="-128"/>
        </a:defRPr>
      </a:lvl4pPr>
      <a:lvl5pPr algn="ctr" defTabSz="457200" rtl="0" eaLnBrk="1" fontAlgn="base" hangingPunct="1">
        <a:spcBef>
          <a:spcPct val="0"/>
        </a:spcBef>
        <a:spcAft>
          <a:spcPct val="0"/>
        </a:spcAft>
        <a:defRPr sz="4400">
          <a:solidFill>
            <a:schemeClr val="tx1"/>
          </a:solidFill>
          <a:latin typeface="Gotham Book" charset="0"/>
          <a:ea typeface="ＭＳ Ｐゴシック" charset="-128"/>
          <a:cs typeface="ＭＳ Ｐゴシック" charset="-128"/>
        </a:defRPr>
      </a:lvl5pPr>
      <a:lvl6pPr marL="457200" algn="ctr" defTabSz="457200" rtl="0" eaLnBrk="1" fontAlgn="base" hangingPunct="1">
        <a:spcBef>
          <a:spcPct val="0"/>
        </a:spcBef>
        <a:spcAft>
          <a:spcPct val="0"/>
        </a:spcAft>
        <a:defRPr sz="4400">
          <a:solidFill>
            <a:schemeClr val="tx1"/>
          </a:solidFill>
          <a:latin typeface="Gotham Book" charset="0"/>
          <a:ea typeface="ＭＳ Ｐゴシック" charset="-128"/>
          <a:cs typeface="ＭＳ Ｐゴシック" charset="-128"/>
        </a:defRPr>
      </a:lvl6pPr>
      <a:lvl7pPr marL="914400" algn="ctr" defTabSz="457200" rtl="0" eaLnBrk="1" fontAlgn="base" hangingPunct="1">
        <a:spcBef>
          <a:spcPct val="0"/>
        </a:spcBef>
        <a:spcAft>
          <a:spcPct val="0"/>
        </a:spcAft>
        <a:defRPr sz="4400">
          <a:solidFill>
            <a:schemeClr val="tx1"/>
          </a:solidFill>
          <a:latin typeface="Gotham Book" charset="0"/>
          <a:ea typeface="ＭＳ Ｐゴシック" charset="-128"/>
          <a:cs typeface="ＭＳ Ｐゴシック" charset="-128"/>
        </a:defRPr>
      </a:lvl7pPr>
      <a:lvl8pPr marL="1371600" algn="ctr" defTabSz="457200" rtl="0" eaLnBrk="1" fontAlgn="base" hangingPunct="1">
        <a:spcBef>
          <a:spcPct val="0"/>
        </a:spcBef>
        <a:spcAft>
          <a:spcPct val="0"/>
        </a:spcAft>
        <a:defRPr sz="4400">
          <a:solidFill>
            <a:schemeClr val="tx1"/>
          </a:solidFill>
          <a:latin typeface="Gotham Book" charset="0"/>
          <a:ea typeface="ＭＳ Ｐゴシック" charset="-128"/>
          <a:cs typeface="ＭＳ Ｐゴシック" charset="-128"/>
        </a:defRPr>
      </a:lvl8pPr>
      <a:lvl9pPr marL="1828800" algn="ctr" defTabSz="457200" rtl="0" eaLnBrk="1" fontAlgn="base" hangingPunct="1">
        <a:spcBef>
          <a:spcPct val="0"/>
        </a:spcBef>
        <a:spcAft>
          <a:spcPct val="0"/>
        </a:spcAft>
        <a:defRPr sz="4400">
          <a:solidFill>
            <a:schemeClr val="tx1"/>
          </a:solidFill>
          <a:latin typeface="Gotham Book" charset="0"/>
          <a:ea typeface="ＭＳ Ｐゴシック" charset="-128"/>
          <a:cs typeface="ＭＳ Ｐゴシック" charset="-128"/>
        </a:defRPr>
      </a:lvl9pPr>
    </p:titleStyle>
    <p:bodyStyle>
      <a:lvl1pPr marL="342900" indent="-342900" algn="l" defTabSz="457200" rtl="0" eaLnBrk="1" fontAlgn="base" hangingPunct="1">
        <a:spcBef>
          <a:spcPct val="20000"/>
        </a:spcBef>
        <a:spcAft>
          <a:spcPct val="0"/>
        </a:spcAft>
        <a:buFont typeface="Arial" charset="0"/>
        <a:buChar char="•"/>
        <a:defRPr sz="3200" kern="1200">
          <a:solidFill>
            <a:schemeClr val="tx1"/>
          </a:solidFill>
          <a:latin typeface="Gotham Book"/>
          <a:ea typeface="ＭＳ Ｐゴシック" charset="-128"/>
          <a:cs typeface="ＭＳ Ｐゴシック" charset="-128"/>
        </a:defRPr>
      </a:lvl1pPr>
      <a:lvl2pPr marL="742950" indent="-285750" algn="l" defTabSz="457200" rtl="0" eaLnBrk="1" fontAlgn="base" hangingPunct="1">
        <a:spcBef>
          <a:spcPct val="20000"/>
        </a:spcBef>
        <a:spcAft>
          <a:spcPct val="0"/>
        </a:spcAft>
        <a:buFont typeface="Arial" charset="0"/>
        <a:buChar char="–"/>
        <a:defRPr sz="2800" kern="1200">
          <a:solidFill>
            <a:schemeClr val="tx1"/>
          </a:solidFill>
          <a:latin typeface="Gotham Book"/>
          <a:ea typeface="ＭＳ Ｐゴシック" charset="-128"/>
          <a:cs typeface="+mn-cs"/>
        </a:defRPr>
      </a:lvl2pPr>
      <a:lvl3pPr marL="1143000" indent="-228600" algn="l" defTabSz="457200" rtl="0" eaLnBrk="1" fontAlgn="base" hangingPunct="1">
        <a:spcBef>
          <a:spcPct val="20000"/>
        </a:spcBef>
        <a:spcAft>
          <a:spcPct val="0"/>
        </a:spcAft>
        <a:buFont typeface="Arial" charset="0"/>
        <a:buChar char="•"/>
        <a:defRPr sz="2400" kern="1200">
          <a:solidFill>
            <a:schemeClr val="tx1"/>
          </a:solidFill>
          <a:latin typeface="Gotham Book"/>
          <a:ea typeface="ＭＳ Ｐゴシック" charset="-128"/>
          <a:cs typeface="+mn-cs"/>
        </a:defRPr>
      </a:lvl3pPr>
      <a:lvl4pPr marL="1600200" indent="-228600" algn="l" defTabSz="457200" rtl="0" eaLnBrk="1" fontAlgn="base" hangingPunct="1">
        <a:spcBef>
          <a:spcPct val="20000"/>
        </a:spcBef>
        <a:spcAft>
          <a:spcPct val="0"/>
        </a:spcAft>
        <a:buFont typeface="Arial" charset="0"/>
        <a:buChar char="–"/>
        <a:defRPr sz="2000" kern="1200">
          <a:solidFill>
            <a:schemeClr val="tx1"/>
          </a:solidFill>
          <a:latin typeface="Gotham Book"/>
          <a:ea typeface="ＭＳ Ｐゴシック" charset="-128"/>
          <a:cs typeface="+mn-cs"/>
        </a:defRPr>
      </a:lvl4pPr>
      <a:lvl5pPr marL="2057400" indent="-228600" algn="l" defTabSz="457200" rtl="0" eaLnBrk="1" fontAlgn="base" hangingPunct="1">
        <a:spcBef>
          <a:spcPct val="20000"/>
        </a:spcBef>
        <a:spcAft>
          <a:spcPct val="0"/>
        </a:spcAft>
        <a:buFont typeface="Arial" charset="0"/>
        <a:buChar char="»"/>
        <a:defRPr sz="2000" kern="1200">
          <a:solidFill>
            <a:schemeClr val="tx1"/>
          </a:solidFill>
          <a:latin typeface="Gotham Book"/>
          <a:ea typeface="ＭＳ Ｐゴシック"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4.xml"/><Relationship Id="rId1" Type="http://schemas.openxmlformats.org/officeDocument/2006/relationships/slideLayout" Target="../slideLayouts/slideLayout10.xml"/><Relationship Id="rId6" Type="http://schemas.openxmlformats.org/officeDocument/2006/relationships/image" Target="../media/image18.png"/><Relationship Id="rId5" Type="http://schemas.openxmlformats.org/officeDocument/2006/relationships/image" Target="../media/image17.jpeg"/><Relationship Id="rId4" Type="http://schemas.openxmlformats.org/officeDocument/2006/relationships/image" Target="../media/image16.jpeg"/></Relationships>
</file>

<file path=ppt/slides/_rels/slide14.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5.xml"/><Relationship Id="rId1" Type="http://schemas.openxmlformats.org/officeDocument/2006/relationships/slideLayout" Target="../slideLayouts/slideLayout10.xml"/><Relationship Id="rId4" Type="http://schemas.openxmlformats.org/officeDocument/2006/relationships/image" Target="../media/image20.jpeg"/></Relationships>
</file>

<file path=ppt/slides/_rels/slide1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10.xml"/></Relationships>
</file>

<file path=ppt/slides/_rels/slide16.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10.xml"/></Relationships>
</file>

<file path=ppt/slides/_rels/slide17.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jpeg"/><Relationship Id="rId1" Type="http://schemas.openxmlformats.org/officeDocument/2006/relationships/slideLayout" Target="../slideLayouts/slideLayout10.xml"/></Relationships>
</file>

<file path=ppt/slides/_rels/slide18.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png"/><Relationship Id="rId1" Type="http://schemas.openxmlformats.org/officeDocument/2006/relationships/slideLayout" Target="../slideLayouts/slideLayout2.xml"/><Relationship Id="rId4" Type="http://schemas.openxmlformats.org/officeDocument/2006/relationships/image" Target="../media/image29.jpeg"/></Relationships>
</file>

<file path=ppt/slides/_rels/slide19.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27.png"/><Relationship Id="rId1" Type="http://schemas.openxmlformats.org/officeDocument/2006/relationships/slideLayout" Target="../slideLayouts/slideLayout2.xml"/><Relationship Id="rId4" Type="http://schemas.openxmlformats.org/officeDocument/2006/relationships/image" Target="../media/image32.jpeg"/></Relationships>
</file>

<file path=ppt/slides/_rels/slide21.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33.jpeg"/><Relationship Id="rId1" Type="http://schemas.openxmlformats.org/officeDocument/2006/relationships/slideLayout" Target="../slideLayouts/slideLayout2.xml"/><Relationship Id="rId4" Type="http://schemas.openxmlformats.org/officeDocument/2006/relationships/image" Target="../media/image28.jpeg"/></Relationships>
</file>

<file path=ppt/slides/_rels/slide22.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jpeg"/><Relationship Id="rId1" Type="http://schemas.openxmlformats.org/officeDocument/2006/relationships/slideLayout" Target="../slideLayouts/slideLayout8.xml"/></Relationships>
</file>

<file path=ppt/slides/_rels/slide24.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image" Target="../media/image37.jpeg"/><Relationship Id="rId1" Type="http://schemas.openxmlformats.org/officeDocument/2006/relationships/slideLayout" Target="../slideLayouts/slideLayout8.xml"/></Relationships>
</file>

<file path=ppt/slides/_rels/slide25.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image" Target="../media/image39.jpeg"/><Relationship Id="rId1" Type="http://schemas.openxmlformats.org/officeDocument/2006/relationships/slideLayout" Target="../slideLayouts/slideLayout2.xml"/><Relationship Id="rId4" Type="http://schemas.openxmlformats.org/officeDocument/2006/relationships/image" Target="../media/image41.png"/></Relationships>
</file>

<file path=ppt/slides/_rels/slide26.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39.jpeg"/><Relationship Id="rId1" Type="http://schemas.openxmlformats.org/officeDocument/2006/relationships/slideLayout" Target="../slideLayouts/slideLayout2.xml"/><Relationship Id="rId4" Type="http://schemas.openxmlformats.org/officeDocument/2006/relationships/image" Target="../media/image43.png"/></Relationships>
</file>

<file path=ppt/slides/_rels/slide27.xml.rels><?xml version="1.0" encoding="UTF-8" standalone="yes"?>
<Relationships xmlns="http://schemas.openxmlformats.org/package/2006/relationships"><Relationship Id="rId2" Type="http://schemas.openxmlformats.org/officeDocument/2006/relationships/image" Target="../media/image44.jpe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45.png"/><Relationship Id="rId1" Type="http://schemas.openxmlformats.org/officeDocument/2006/relationships/slideLayout" Target="../slideLayouts/slideLayout10.xml"/><Relationship Id="rId4" Type="http://schemas.openxmlformats.org/officeDocument/2006/relationships/image" Target="../media/image47.png"/></Relationships>
</file>

<file path=ppt/slides/_rels/slide29.xml.rels><?xml version="1.0" encoding="UTF-8" standalone="yes"?>
<Relationships xmlns="http://schemas.openxmlformats.org/package/2006/relationships"><Relationship Id="rId2" Type="http://schemas.openxmlformats.org/officeDocument/2006/relationships/image" Target="../media/image48.jpeg"/><Relationship Id="rId1" Type="http://schemas.openxmlformats.org/officeDocument/2006/relationships/slideLayout" Target="../slideLayouts/slideLayout10.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50.jpeg"/><Relationship Id="rId2" Type="http://schemas.openxmlformats.org/officeDocument/2006/relationships/image" Target="../media/image49.jpeg"/><Relationship Id="rId1" Type="http://schemas.openxmlformats.org/officeDocument/2006/relationships/slideLayout" Target="../slideLayouts/slideLayout10.xml"/></Relationships>
</file>

<file path=ppt/slides/_rels/slide31.xml.rels><?xml version="1.0" encoding="UTF-8" standalone="yes"?>
<Relationships xmlns="http://schemas.openxmlformats.org/package/2006/relationships"><Relationship Id="rId2" Type="http://schemas.openxmlformats.org/officeDocument/2006/relationships/image" Target="../media/image51.jpeg"/><Relationship Id="rId1" Type="http://schemas.openxmlformats.org/officeDocument/2006/relationships/slideLayout" Target="../slideLayouts/slideLayout10.xml"/></Relationships>
</file>

<file path=ppt/slides/_rels/slide32.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image" Target="../media/image52.jpeg"/><Relationship Id="rId1" Type="http://schemas.openxmlformats.org/officeDocument/2006/relationships/slideLayout" Target="../slideLayouts/slideLayout11.xml"/><Relationship Id="rId4" Type="http://schemas.openxmlformats.org/officeDocument/2006/relationships/image" Target="../media/image54.jpeg"/></Relationships>
</file>

<file path=ppt/slides/_rels/slide33.xml.rels><?xml version="1.0" encoding="UTF-8" standalone="yes"?>
<Relationships xmlns="http://schemas.openxmlformats.org/package/2006/relationships"><Relationship Id="rId2" Type="http://schemas.openxmlformats.org/officeDocument/2006/relationships/image" Target="../media/image55.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56.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57.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59.jpeg"/><Relationship Id="rId2" Type="http://schemas.openxmlformats.org/officeDocument/2006/relationships/image" Target="../media/image58.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60.jpe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61.jpeg"/><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3" Type="http://schemas.openxmlformats.org/officeDocument/2006/relationships/image" Target="../media/image63.jpeg"/><Relationship Id="rId2" Type="http://schemas.openxmlformats.org/officeDocument/2006/relationships/image" Target="../media/image62.jpeg"/><Relationship Id="rId1" Type="http://schemas.openxmlformats.org/officeDocument/2006/relationships/slideLayout" Target="../slideLayouts/slideLayout10.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7.jpeg"/><Relationship Id="rId4" Type="http://schemas.openxmlformats.org/officeDocument/2006/relationships/image" Target="../media/image6.jpeg"/></Relationships>
</file>

<file path=ppt/slides/_rels/slide40.xml.rels><?xml version="1.0" encoding="UTF-8" standalone="yes"?>
<Relationships xmlns="http://schemas.openxmlformats.org/package/2006/relationships"><Relationship Id="rId2" Type="http://schemas.openxmlformats.org/officeDocument/2006/relationships/image" Target="../media/image64.jpeg"/><Relationship Id="rId1" Type="http://schemas.openxmlformats.org/officeDocument/2006/relationships/slideLayout" Target="../slideLayouts/slideLayout10.xml"/></Relationships>
</file>

<file path=ppt/slides/_rels/slide41.xml.rels><?xml version="1.0" encoding="UTF-8" standalone="yes"?>
<Relationships xmlns="http://schemas.openxmlformats.org/package/2006/relationships"><Relationship Id="rId2" Type="http://schemas.openxmlformats.org/officeDocument/2006/relationships/image" Target="../media/image65.jpeg"/><Relationship Id="rId1" Type="http://schemas.openxmlformats.org/officeDocument/2006/relationships/slideLayout" Target="../slideLayouts/slideLayout10.xml"/></Relationships>
</file>

<file path=ppt/slides/_rels/slide42.xml.rels><?xml version="1.0" encoding="UTF-8" standalone="yes"?>
<Relationships xmlns="http://schemas.openxmlformats.org/package/2006/relationships"><Relationship Id="rId3" Type="http://schemas.openxmlformats.org/officeDocument/2006/relationships/image" Target="../media/image67.jpeg"/><Relationship Id="rId2" Type="http://schemas.openxmlformats.org/officeDocument/2006/relationships/image" Target="../media/image66.jpeg"/><Relationship Id="rId1" Type="http://schemas.openxmlformats.org/officeDocument/2006/relationships/slideLayout" Target="../slideLayouts/slideLayout10.xml"/><Relationship Id="rId4" Type="http://schemas.openxmlformats.org/officeDocument/2006/relationships/image" Target="../media/image68.jpeg"/></Relationships>
</file>

<file path=ppt/slides/_rels/slide43.xml.rels><?xml version="1.0" encoding="UTF-8" standalone="yes"?>
<Relationships xmlns="http://schemas.openxmlformats.org/package/2006/relationships"><Relationship Id="rId2" Type="http://schemas.openxmlformats.org/officeDocument/2006/relationships/image" Target="../media/image69.jpeg"/><Relationship Id="rId1" Type="http://schemas.openxmlformats.org/officeDocument/2006/relationships/slideLayout" Target="../slideLayouts/slideLayout10.xml"/></Relationships>
</file>

<file path=ppt/slides/_rels/slide44.xml.rels><?xml version="1.0" encoding="UTF-8" standalone="yes"?>
<Relationships xmlns="http://schemas.openxmlformats.org/package/2006/relationships"><Relationship Id="rId3" Type="http://schemas.openxmlformats.org/officeDocument/2006/relationships/image" Target="../media/image71.jpeg"/><Relationship Id="rId2" Type="http://schemas.openxmlformats.org/officeDocument/2006/relationships/image" Target="../media/image70.jpe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72.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10.xml"/><Relationship Id="rId4" Type="http://schemas.openxmlformats.org/officeDocument/2006/relationships/image" Target="../media/image10.jpe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381000" y="1182779"/>
            <a:ext cx="5105400" cy="2462159"/>
          </a:xfrm>
        </p:spPr>
        <p:txBody>
          <a:bodyPr>
            <a:noAutofit/>
          </a:bodyPr>
          <a:lstStyle/>
          <a:p>
            <a:r>
              <a:rPr lang="en-US" sz="4000" dirty="0"/>
              <a:t>Winter Damage to Peaches – Management Implications</a:t>
            </a:r>
            <a:r>
              <a:rPr lang="en-US" sz="4000" dirty="0" smtClean="0"/>
              <a:t/>
            </a:r>
            <a:br>
              <a:rPr lang="en-US" sz="4000" dirty="0" smtClean="0"/>
            </a:br>
            <a:r>
              <a:rPr lang="en-US" sz="4000" dirty="0" smtClean="0"/>
              <a:t> </a:t>
            </a:r>
          </a:p>
        </p:txBody>
      </p:sp>
      <p:sp>
        <p:nvSpPr>
          <p:cNvPr id="3075" name="Rectangle 3"/>
          <p:cNvSpPr>
            <a:spLocks noGrp="1" noChangeArrowheads="1"/>
          </p:cNvSpPr>
          <p:nvPr>
            <p:ph type="subTitle" idx="1"/>
          </p:nvPr>
        </p:nvSpPr>
        <p:spPr>
          <a:xfrm>
            <a:off x="990600" y="4724400"/>
            <a:ext cx="5715000" cy="1447800"/>
          </a:xfrm>
        </p:spPr>
        <p:txBody>
          <a:bodyPr>
            <a:normAutofit lnSpcReduction="10000"/>
          </a:bodyPr>
          <a:lstStyle/>
          <a:p>
            <a:pPr algn="r" eaLnBrk="1" hangingPunct="1"/>
            <a:endParaRPr lang="en-US" dirty="0" smtClean="0"/>
          </a:p>
          <a:p>
            <a:pPr algn="r" eaLnBrk="1" hangingPunct="1"/>
            <a:endParaRPr lang="en-US" sz="2000" dirty="0" smtClean="0"/>
          </a:p>
          <a:p>
            <a:pPr algn="r" eaLnBrk="1" hangingPunct="1"/>
            <a:r>
              <a:rPr lang="en-US" sz="2000" dirty="0" smtClean="0"/>
              <a:t/>
            </a:r>
            <a:br>
              <a:rPr lang="en-US" sz="2000" dirty="0" smtClean="0"/>
            </a:br>
            <a:endParaRPr lang="en-US" dirty="0" smtClean="0"/>
          </a:p>
        </p:txBody>
      </p:sp>
      <p:sp>
        <p:nvSpPr>
          <p:cNvPr id="2" name="TextBox 1"/>
          <p:cNvSpPr txBox="1"/>
          <p:nvPr/>
        </p:nvSpPr>
        <p:spPr>
          <a:xfrm>
            <a:off x="76200" y="6289965"/>
            <a:ext cx="8991600" cy="600164"/>
          </a:xfrm>
          <a:prstGeom prst="rect">
            <a:avLst/>
          </a:prstGeom>
          <a:noFill/>
        </p:spPr>
        <p:txBody>
          <a:bodyPr wrap="square" rtlCol="0">
            <a:spAutoFit/>
          </a:bodyPr>
          <a:lstStyle/>
          <a:p>
            <a:r>
              <a:rPr lang="en-US" sz="1100" dirty="0"/>
              <a:t>MSU is an affirmative-action, equal-opportunity employer.  Michigan State University Extension programs and materials are open to all without regard to race, color, national origin, gender, gender identity, religion, age, height, weight, disability, political beliefs, sexual orientation, marital status, family status or veteran status.</a:t>
            </a:r>
          </a:p>
        </p:txBody>
      </p:sp>
      <p:sp>
        <p:nvSpPr>
          <p:cNvPr id="3" name="Rectangle 2"/>
          <p:cNvSpPr/>
          <p:nvPr/>
        </p:nvSpPr>
        <p:spPr>
          <a:xfrm>
            <a:off x="990600" y="4114800"/>
            <a:ext cx="4572000" cy="1538883"/>
          </a:xfrm>
          <a:prstGeom prst="rect">
            <a:avLst/>
          </a:prstGeom>
        </p:spPr>
        <p:txBody>
          <a:bodyPr>
            <a:spAutoFit/>
          </a:bodyPr>
          <a:lstStyle/>
          <a:p>
            <a:r>
              <a:rPr lang="en-US" sz="2000" dirty="0"/>
              <a:t>Bill Shane </a:t>
            </a:r>
            <a:endParaRPr lang="en-US" sz="2000" dirty="0" smtClean="0"/>
          </a:p>
          <a:p>
            <a:r>
              <a:rPr lang="en-US" sz="2000" dirty="0" smtClean="0"/>
              <a:t>Tree Fruit Extension Specialist</a:t>
            </a:r>
            <a:r>
              <a:rPr lang="en-US" sz="2400" dirty="0"/>
              <a:t/>
            </a:r>
            <a:br>
              <a:rPr lang="en-US" sz="2400" dirty="0"/>
            </a:br>
            <a:r>
              <a:rPr lang="en-US" i="1" dirty="0"/>
              <a:t>Michigan State University</a:t>
            </a:r>
            <a:br>
              <a:rPr lang="en-US" i="1" dirty="0"/>
            </a:br>
            <a:r>
              <a:rPr lang="en-US" i="1" dirty="0"/>
              <a:t>SW Michigan Research and Extension Center</a:t>
            </a:r>
            <a:br>
              <a:rPr lang="en-US" i="1" dirty="0"/>
            </a:br>
            <a:r>
              <a:rPr lang="en-US" i="1" dirty="0"/>
              <a:t>Benton Harbor, Michigan</a:t>
            </a:r>
            <a:endParaRPr lang="en-US" dirty="0"/>
          </a:p>
        </p:txBody>
      </p:sp>
      <p:pic>
        <p:nvPicPr>
          <p:cNvPr id="7" name="Picture 2"/>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5181600" y="1295400"/>
            <a:ext cx="3594153" cy="305556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70136697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74685" y="914400"/>
            <a:ext cx="5181600" cy="480233"/>
          </a:xfrm>
        </p:spPr>
        <p:txBody>
          <a:bodyPr>
            <a:noAutofit/>
          </a:bodyPr>
          <a:lstStyle/>
          <a:p>
            <a:r>
              <a:rPr lang="en-US" sz="2400" dirty="0" smtClean="0"/>
              <a:t>Level 2:  Peach branch hardiness</a:t>
            </a:r>
            <a:endParaRPr lang="en-US" sz="2400" dirty="0"/>
          </a:p>
        </p:txBody>
      </p:sp>
      <p:pic>
        <p:nvPicPr>
          <p:cNvPr id="2050" name="Picture 2" descr="C:\Users\shane\Pictures\weather environ\IMG_3013.JPG"/>
          <p:cNvPicPr>
            <a:picLocks noChangeAspect="1" noChangeArrowheads="1"/>
          </p:cNvPicPr>
          <p:nvPr/>
        </p:nvPicPr>
        <p:blipFill>
          <a:blip r:embed="rId2" cstate="screen">
            <a:extLst>
              <a:ext uri="{28A0092B-C50C-407E-A947-70E740481C1C}">
                <a14:useLocalDpi xmlns:a14="http://schemas.microsoft.com/office/drawing/2010/main"/>
              </a:ext>
            </a:extLst>
          </a:blip>
          <a:stretch>
            <a:fillRect/>
          </a:stretch>
        </p:blipFill>
        <p:spPr bwMode="auto">
          <a:xfrm rot="5400000">
            <a:off x="1968500" y="2222501"/>
            <a:ext cx="4368800" cy="327660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6929907" y="2057400"/>
            <a:ext cx="1299693" cy="584775"/>
          </a:xfrm>
          <a:prstGeom prst="rect">
            <a:avLst/>
          </a:prstGeom>
          <a:noFill/>
        </p:spPr>
        <p:txBody>
          <a:bodyPr wrap="square" rtlCol="0">
            <a:spAutoFit/>
          </a:bodyPr>
          <a:lstStyle/>
          <a:p>
            <a:pPr algn="ctr"/>
            <a:r>
              <a:rPr lang="en-US" sz="1600" dirty="0" smtClean="0"/>
              <a:t>Exposed </a:t>
            </a:r>
            <a:r>
              <a:rPr lang="en-US" sz="1600" dirty="0"/>
              <a:t>to </a:t>
            </a:r>
            <a:endParaRPr lang="en-US" sz="1600" dirty="0" smtClean="0"/>
          </a:p>
          <a:p>
            <a:pPr algn="ctr"/>
            <a:r>
              <a:rPr lang="en-US" sz="1600" dirty="0" smtClean="0"/>
              <a:t> @ -</a:t>
            </a:r>
            <a:r>
              <a:rPr lang="en-US" sz="1600" dirty="0"/>
              <a:t>15 </a:t>
            </a:r>
            <a:r>
              <a:rPr lang="en-US" sz="1600" dirty="0" smtClean="0"/>
              <a:t>F</a:t>
            </a:r>
            <a:endParaRPr lang="en-US" sz="1600" dirty="0"/>
          </a:p>
        </p:txBody>
      </p:sp>
      <p:sp>
        <p:nvSpPr>
          <p:cNvPr id="5" name="TextBox 4"/>
          <p:cNvSpPr txBox="1"/>
          <p:nvPr/>
        </p:nvSpPr>
        <p:spPr>
          <a:xfrm>
            <a:off x="6929907" y="3936712"/>
            <a:ext cx="1299693" cy="584775"/>
          </a:xfrm>
          <a:prstGeom prst="rect">
            <a:avLst/>
          </a:prstGeom>
          <a:noFill/>
        </p:spPr>
        <p:txBody>
          <a:bodyPr wrap="square" rtlCol="0">
            <a:spAutoFit/>
          </a:bodyPr>
          <a:lstStyle/>
          <a:p>
            <a:pPr algn="ctr"/>
            <a:r>
              <a:rPr lang="en-US" sz="1600" dirty="0" smtClean="0"/>
              <a:t>Exposed </a:t>
            </a:r>
            <a:r>
              <a:rPr lang="en-US" sz="1600" dirty="0"/>
              <a:t>to </a:t>
            </a:r>
            <a:endParaRPr lang="en-US" sz="1600" dirty="0" smtClean="0"/>
          </a:p>
          <a:p>
            <a:pPr algn="ctr"/>
            <a:r>
              <a:rPr lang="en-US" sz="1600" dirty="0" smtClean="0"/>
              <a:t> @ -13 F</a:t>
            </a:r>
            <a:endParaRPr lang="en-US" sz="1600" dirty="0"/>
          </a:p>
        </p:txBody>
      </p:sp>
      <p:sp>
        <p:nvSpPr>
          <p:cNvPr id="3" name="Right Brace 2"/>
          <p:cNvSpPr/>
          <p:nvPr/>
        </p:nvSpPr>
        <p:spPr>
          <a:xfrm>
            <a:off x="6172200" y="3048000"/>
            <a:ext cx="609600" cy="2362200"/>
          </a:xfrm>
          <a:prstGeom prst="rightBrace">
            <a:avLst/>
          </a:prstGeom>
          <a:ln>
            <a:solidFill>
              <a:schemeClr val="tx1"/>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7" name="Right Brace 6"/>
          <p:cNvSpPr/>
          <p:nvPr/>
        </p:nvSpPr>
        <p:spPr>
          <a:xfrm>
            <a:off x="6172200" y="1777425"/>
            <a:ext cx="609600" cy="1041975"/>
          </a:xfrm>
          <a:prstGeom prst="rightBrace">
            <a:avLst/>
          </a:prstGeom>
          <a:ln>
            <a:solidFill>
              <a:schemeClr val="tx1"/>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317387290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95600" y="762000"/>
            <a:ext cx="3733800" cy="480233"/>
          </a:xfrm>
        </p:spPr>
        <p:txBody>
          <a:bodyPr>
            <a:noAutofit/>
          </a:bodyPr>
          <a:lstStyle/>
          <a:p>
            <a:r>
              <a:rPr lang="en-US" sz="2400" dirty="0" smtClean="0"/>
              <a:t>Peach cambium browning</a:t>
            </a:r>
            <a:endParaRPr lang="en-US" sz="2400" dirty="0"/>
          </a:p>
        </p:txBody>
      </p:sp>
      <p:pic>
        <p:nvPicPr>
          <p:cNvPr id="1026" name="Picture 2"/>
          <p:cNvPicPr>
            <a:picLocks noChangeAspect="1" noChangeArrowheads="1"/>
          </p:cNvPicPr>
          <p:nvPr/>
        </p:nvPicPr>
        <p:blipFill rotWithShape="1">
          <a:blip r:embed="rId2" cstate="screen">
            <a:extLst>
              <a:ext uri="{28A0092B-C50C-407E-A947-70E740481C1C}">
                <a14:useLocalDpi xmlns:a14="http://schemas.microsoft.com/office/drawing/2010/main"/>
              </a:ext>
            </a:extLst>
          </a:blip>
          <a:srcRect/>
          <a:stretch/>
        </p:blipFill>
        <p:spPr bwMode="auto">
          <a:xfrm>
            <a:off x="2438400" y="1371600"/>
            <a:ext cx="4572000" cy="207706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8" name="Picture 4"/>
          <p:cNvPicPr>
            <a:picLocks noChangeAspect="1" noChangeArrowheads="1"/>
          </p:cNvPicPr>
          <p:nvPr/>
        </p:nvPicPr>
        <p:blipFill rotWithShape="1">
          <a:blip r:embed="rId3" cstate="screen">
            <a:extLst>
              <a:ext uri="{28A0092B-C50C-407E-A947-70E740481C1C}">
                <a14:useLocalDpi xmlns:a14="http://schemas.microsoft.com/office/drawing/2010/main"/>
              </a:ext>
            </a:extLst>
          </a:blip>
          <a:srcRect/>
          <a:stretch/>
        </p:blipFill>
        <p:spPr bwMode="auto">
          <a:xfrm rot="5400000">
            <a:off x="3448049" y="2571751"/>
            <a:ext cx="2552701" cy="457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Box 2"/>
          <p:cNvSpPr txBox="1"/>
          <p:nvPr/>
        </p:nvSpPr>
        <p:spPr>
          <a:xfrm>
            <a:off x="7310907" y="2256243"/>
            <a:ext cx="1299693" cy="584775"/>
          </a:xfrm>
          <a:prstGeom prst="rect">
            <a:avLst/>
          </a:prstGeom>
          <a:noFill/>
        </p:spPr>
        <p:txBody>
          <a:bodyPr wrap="square" rtlCol="0">
            <a:spAutoFit/>
          </a:bodyPr>
          <a:lstStyle/>
          <a:p>
            <a:pPr algn="ctr"/>
            <a:r>
              <a:rPr lang="en-US" sz="1600" dirty="0" smtClean="0"/>
              <a:t>Exposed </a:t>
            </a:r>
            <a:r>
              <a:rPr lang="en-US" sz="1600" dirty="0"/>
              <a:t>to </a:t>
            </a:r>
            <a:endParaRPr lang="en-US" sz="1600" dirty="0" smtClean="0"/>
          </a:p>
          <a:p>
            <a:pPr algn="ctr"/>
            <a:r>
              <a:rPr lang="en-US" sz="1600" dirty="0" smtClean="0"/>
              <a:t> @ -</a:t>
            </a:r>
            <a:r>
              <a:rPr lang="en-US" sz="1600" dirty="0"/>
              <a:t>15 </a:t>
            </a:r>
            <a:r>
              <a:rPr lang="en-US" sz="1600" dirty="0" smtClean="0"/>
              <a:t>F</a:t>
            </a:r>
            <a:endParaRPr lang="en-US" sz="1600" dirty="0"/>
          </a:p>
        </p:txBody>
      </p:sp>
      <p:sp>
        <p:nvSpPr>
          <p:cNvPr id="6" name="TextBox 5"/>
          <p:cNvSpPr txBox="1"/>
          <p:nvPr/>
        </p:nvSpPr>
        <p:spPr>
          <a:xfrm>
            <a:off x="7469746" y="4565363"/>
            <a:ext cx="1299693" cy="584775"/>
          </a:xfrm>
          <a:prstGeom prst="rect">
            <a:avLst/>
          </a:prstGeom>
          <a:noFill/>
        </p:spPr>
        <p:txBody>
          <a:bodyPr wrap="square" rtlCol="0">
            <a:spAutoFit/>
          </a:bodyPr>
          <a:lstStyle/>
          <a:p>
            <a:pPr algn="ctr"/>
            <a:r>
              <a:rPr lang="en-US" sz="1600" dirty="0" smtClean="0"/>
              <a:t>Exposed </a:t>
            </a:r>
            <a:r>
              <a:rPr lang="en-US" sz="1600" dirty="0"/>
              <a:t>to </a:t>
            </a:r>
            <a:endParaRPr lang="en-US" sz="1600" dirty="0" smtClean="0"/>
          </a:p>
          <a:p>
            <a:pPr algn="ctr"/>
            <a:r>
              <a:rPr lang="en-US" sz="1600" dirty="0" smtClean="0"/>
              <a:t> @ -13 F</a:t>
            </a:r>
            <a:endParaRPr lang="en-US" sz="1600" dirty="0"/>
          </a:p>
        </p:txBody>
      </p:sp>
    </p:spTree>
    <p:extLst>
      <p:ext uri="{BB962C8B-B14F-4D97-AF65-F5344CB8AC3E}">
        <p14:creationId xmlns:p14="http://schemas.microsoft.com/office/powerpoint/2010/main" val="159560288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838200"/>
            <a:ext cx="8229600" cy="480233"/>
          </a:xfrm>
        </p:spPr>
        <p:txBody>
          <a:bodyPr>
            <a:noAutofit/>
          </a:bodyPr>
          <a:lstStyle/>
          <a:p>
            <a:r>
              <a:rPr lang="en-US" sz="2400" dirty="0" smtClean="0"/>
              <a:t>Peach branch terminal dieback</a:t>
            </a:r>
            <a:endParaRPr lang="en-US" sz="2400" dirty="0"/>
          </a:p>
        </p:txBody>
      </p:sp>
      <p:pic>
        <p:nvPicPr>
          <p:cNvPr id="4" name="Picture 3"/>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447800" y="1723008"/>
            <a:ext cx="5590032" cy="3685407"/>
          </a:xfrm>
          <a:prstGeom prst="rect">
            <a:avLst/>
          </a:prstGeom>
        </p:spPr>
      </p:pic>
    </p:spTree>
    <p:extLst>
      <p:ext uri="{BB962C8B-B14F-4D97-AF65-F5344CB8AC3E}">
        <p14:creationId xmlns:p14="http://schemas.microsoft.com/office/powerpoint/2010/main" val="323382715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Documents and Settings\bshane\My Documents\My Pictures\peachdiseases\ConstrictionCanker.wws.jpg"/>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1257300" y="1371600"/>
            <a:ext cx="2971800" cy="1965284"/>
          </a:xfrm>
          <a:prstGeom prst="rect">
            <a:avLst/>
          </a:prstGeom>
          <a:noFill/>
        </p:spPr>
      </p:pic>
      <p:pic>
        <p:nvPicPr>
          <p:cNvPr id="1027" name="Picture 3" descr="C:\Documents and Settings\bshane\My Documents\My Pictures\peachdiseases\PeachConstruction_2440.JPG"/>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1219200" y="3505200"/>
            <a:ext cx="3048000" cy="2286000"/>
          </a:xfrm>
          <a:prstGeom prst="rect">
            <a:avLst/>
          </a:prstGeom>
          <a:noFill/>
        </p:spPr>
      </p:pic>
      <p:sp>
        <p:nvSpPr>
          <p:cNvPr id="4" name="TextBox 3"/>
          <p:cNvSpPr txBox="1"/>
          <p:nvPr/>
        </p:nvSpPr>
        <p:spPr>
          <a:xfrm>
            <a:off x="304800" y="685800"/>
            <a:ext cx="8229600" cy="707886"/>
          </a:xfrm>
          <a:prstGeom prst="rect">
            <a:avLst/>
          </a:prstGeom>
          <a:noFill/>
        </p:spPr>
        <p:txBody>
          <a:bodyPr wrap="square" rtlCol="0">
            <a:spAutoFit/>
          </a:bodyPr>
          <a:lstStyle/>
          <a:p>
            <a:r>
              <a:rPr lang="en-US" sz="2000" dirty="0" smtClean="0"/>
              <a:t>Constriction canker (</a:t>
            </a:r>
            <a:r>
              <a:rPr lang="en-US" sz="2000" dirty="0" err="1" smtClean="0"/>
              <a:t>Phomopsis</a:t>
            </a:r>
            <a:r>
              <a:rPr lang="en-US" sz="2000" dirty="0" smtClean="0"/>
              <a:t>) fungal disease sometimes worse following stressful winter on some varieties</a:t>
            </a:r>
            <a:endParaRPr lang="en-US" sz="2000" dirty="0"/>
          </a:p>
        </p:txBody>
      </p:sp>
      <p:pic>
        <p:nvPicPr>
          <p:cNvPr id="1028" name="Picture 4" descr="C:\Documents and Settings\bshane\My Documents\My Pictures\peachdiseases\ConstrictionCanker2.wws.jpg"/>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4572000" y="1371600"/>
            <a:ext cx="2971800" cy="1965284"/>
          </a:xfrm>
          <a:prstGeom prst="rect">
            <a:avLst/>
          </a:prstGeom>
          <a:noFill/>
        </p:spPr>
      </p:pic>
      <p:pic>
        <p:nvPicPr>
          <p:cNvPr id="5" name="Picture 2"/>
          <p:cNvPicPr>
            <a:picLocks noChangeAspect="1" noChangeArrowheads="1"/>
          </p:cNvPicPr>
          <p:nvPr/>
        </p:nvPicPr>
        <p:blipFill>
          <a:blip r:embed="rId6" cstate="screen">
            <a:extLst>
              <a:ext uri="{28A0092B-C50C-407E-A947-70E740481C1C}">
                <a14:useLocalDpi xmlns:a14="http://schemas.microsoft.com/office/drawing/2010/main"/>
              </a:ext>
            </a:extLst>
          </a:blip>
          <a:srcRect/>
          <a:stretch>
            <a:fillRect/>
          </a:stretch>
        </p:blipFill>
        <p:spPr bwMode="auto">
          <a:xfrm>
            <a:off x="4365950" y="3485790"/>
            <a:ext cx="3117007" cy="230540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TextBox 5"/>
          <p:cNvSpPr txBox="1"/>
          <p:nvPr/>
        </p:nvSpPr>
        <p:spPr>
          <a:xfrm>
            <a:off x="4191000" y="6016823"/>
            <a:ext cx="3683381" cy="307777"/>
          </a:xfrm>
          <a:prstGeom prst="rect">
            <a:avLst/>
          </a:prstGeom>
          <a:noFill/>
        </p:spPr>
        <p:txBody>
          <a:bodyPr wrap="none" rtlCol="0">
            <a:spAutoFit/>
          </a:bodyPr>
          <a:lstStyle/>
          <a:p>
            <a:r>
              <a:rPr lang="en-US" sz="1400" i="1" dirty="0" smtClean="0"/>
              <a:t>Lower right picture: Rutgers, rest from Michigan</a:t>
            </a:r>
            <a:endParaRPr lang="en-US" sz="1400" i="1" dirty="0"/>
          </a:p>
        </p:txBody>
      </p:sp>
    </p:spTree>
    <p:extLst>
      <p:ext uri="{BB962C8B-B14F-4D97-AF65-F5344CB8AC3E}">
        <p14:creationId xmlns:p14="http://schemas.microsoft.com/office/powerpoint/2010/main" val="221271831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04800" y="685800"/>
            <a:ext cx="8229600" cy="707886"/>
          </a:xfrm>
          <a:prstGeom prst="rect">
            <a:avLst/>
          </a:prstGeom>
          <a:noFill/>
        </p:spPr>
        <p:txBody>
          <a:bodyPr wrap="square" rtlCol="0">
            <a:spAutoFit/>
          </a:bodyPr>
          <a:lstStyle/>
          <a:p>
            <a:r>
              <a:rPr lang="en-US" sz="2000" dirty="0" smtClean="0"/>
              <a:t>Constriction canker (</a:t>
            </a:r>
            <a:r>
              <a:rPr lang="en-US" sz="2000" dirty="0" err="1" smtClean="0"/>
              <a:t>Phomopsis</a:t>
            </a:r>
            <a:r>
              <a:rPr lang="en-US" sz="2000" dirty="0" smtClean="0"/>
              <a:t>) fungal disease sometimes worse following stressful winter on some varieties</a:t>
            </a:r>
            <a:endParaRPr lang="en-US" sz="2000" dirty="0"/>
          </a:p>
        </p:txBody>
      </p:sp>
      <p:sp>
        <p:nvSpPr>
          <p:cNvPr id="3" name="Rectangle 2"/>
          <p:cNvSpPr/>
          <p:nvPr/>
        </p:nvSpPr>
        <p:spPr>
          <a:xfrm>
            <a:off x="533400" y="3810000"/>
            <a:ext cx="7543800" cy="2308324"/>
          </a:xfrm>
          <a:prstGeom prst="rect">
            <a:avLst/>
          </a:prstGeom>
        </p:spPr>
        <p:txBody>
          <a:bodyPr wrap="square">
            <a:spAutoFit/>
          </a:bodyPr>
          <a:lstStyle/>
          <a:p>
            <a:r>
              <a:rPr lang="en-US" dirty="0"/>
              <a:t>A survey among </a:t>
            </a:r>
            <a:r>
              <a:rPr lang="en-US" dirty="0" smtClean="0"/>
              <a:t>South Carolina peach growers indicated that the following </a:t>
            </a:r>
            <a:r>
              <a:rPr lang="en-US" dirty="0"/>
              <a:t>varieties are highly susceptible: Contender, </a:t>
            </a:r>
            <a:r>
              <a:rPr lang="en-US" dirty="0" err="1"/>
              <a:t>Cresthaven</a:t>
            </a:r>
            <a:r>
              <a:rPr lang="en-US" dirty="0"/>
              <a:t>, Empress, </a:t>
            </a:r>
            <a:r>
              <a:rPr lang="en-US" dirty="0" err="1"/>
              <a:t>Springcest</a:t>
            </a:r>
            <a:r>
              <a:rPr lang="en-US" dirty="0"/>
              <a:t>, </a:t>
            </a:r>
          </a:p>
          <a:p>
            <a:r>
              <a:rPr lang="en-US" dirty="0" err="1"/>
              <a:t>Redhaven</a:t>
            </a:r>
            <a:r>
              <a:rPr lang="en-US" dirty="0"/>
              <a:t>, Red Globe and the Baby Gold series. </a:t>
            </a:r>
            <a:r>
              <a:rPr lang="en-US" dirty="0" smtClean="0"/>
              <a:t>In </a:t>
            </a:r>
            <a:r>
              <a:rPr lang="en-US" dirty="0"/>
              <a:t>New Jersey, high levels of infection have </a:t>
            </a:r>
            <a:r>
              <a:rPr lang="en-US" dirty="0" smtClean="0"/>
              <a:t>been </a:t>
            </a:r>
            <a:r>
              <a:rPr lang="en-US" dirty="0"/>
              <a:t>observed in Encore, Biscoe, </a:t>
            </a:r>
            <a:r>
              <a:rPr lang="en-US" dirty="0" err="1"/>
              <a:t>Jerseyglo</a:t>
            </a:r>
            <a:r>
              <a:rPr lang="en-US" dirty="0"/>
              <a:t>, </a:t>
            </a:r>
            <a:r>
              <a:rPr lang="en-US" dirty="0" err="1" smtClean="0"/>
              <a:t>Autumnglo</a:t>
            </a:r>
            <a:r>
              <a:rPr lang="en-US" dirty="0"/>
              <a:t>, </a:t>
            </a:r>
            <a:r>
              <a:rPr lang="en-US" dirty="0" err="1"/>
              <a:t>Cresthaven</a:t>
            </a:r>
            <a:r>
              <a:rPr lang="en-US" dirty="0"/>
              <a:t>, and </a:t>
            </a:r>
            <a:r>
              <a:rPr lang="en-US" dirty="0" err="1"/>
              <a:t>Redhaven</a:t>
            </a:r>
            <a:r>
              <a:rPr lang="en-US" dirty="0"/>
              <a:t>. </a:t>
            </a:r>
            <a:endParaRPr lang="en-US" dirty="0" smtClean="0"/>
          </a:p>
          <a:p>
            <a:endParaRPr lang="en-US" dirty="0" smtClean="0"/>
          </a:p>
          <a:p>
            <a:r>
              <a:rPr lang="en-US" dirty="0" smtClean="0"/>
              <a:t>Management: Pruning </a:t>
            </a:r>
            <a:r>
              <a:rPr lang="en-US" dirty="0"/>
              <a:t>to remove affected </a:t>
            </a:r>
            <a:r>
              <a:rPr lang="en-US" dirty="0" smtClean="0"/>
              <a:t>wood may be sufficient.  If severe, post </a:t>
            </a:r>
            <a:r>
              <a:rPr lang="en-US" dirty="0"/>
              <a:t>harvest </a:t>
            </a:r>
            <a:r>
              <a:rPr lang="en-US" dirty="0" err="1"/>
              <a:t>chlorothanil</a:t>
            </a:r>
            <a:r>
              <a:rPr lang="en-US" dirty="0"/>
              <a:t> </a:t>
            </a:r>
            <a:r>
              <a:rPr lang="en-US" dirty="0" smtClean="0"/>
              <a:t>application may help to suppress disease</a:t>
            </a:r>
            <a:endParaRPr lang="en-US" dirty="0"/>
          </a:p>
        </p:txBody>
      </p:sp>
      <p:pic>
        <p:nvPicPr>
          <p:cNvPr id="2" name="Picture 1"/>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640026" y="1535837"/>
            <a:ext cx="2641600" cy="1981200"/>
          </a:xfrm>
          <a:prstGeom prst="rect">
            <a:avLst/>
          </a:prstGeom>
        </p:spPr>
      </p:pic>
      <p:pic>
        <p:nvPicPr>
          <p:cNvPr id="6" name="Picture 5"/>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4419600" y="1545362"/>
            <a:ext cx="2628900" cy="1971675"/>
          </a:xfrm>
          <a:prstGeom prst="rect">
            <a:avLst/>
          </a:prstGeom>
        </p:spPr>
      </p:pic>
    </p:spTree>
    <p:extLst>
      <p:ext uri="{BB962C8B-B14F-4D97-AF65-F5344CB8AC3E}">
        <p14:creationId xmlns:p14="http://schemas.microsoft.com/office/powerpoint/2010/main" val="163150192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1"/>
          <p:cNvSpPr>
            <a:spLocks noChangeArrowheads="1"/>
          </p:cNvSpPr>
          <p:nvPr/>
        </p:nvSpPr>
        <p:spPr bwMode="auto">
          <a:xfrm>
            <a:off x="685800" y="975837"/>
            <a:ext cx="7467600"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400" b="0" i="0" u="none" strike="noStrike" cap="none" normalizeH="0" baseline="0" dirty="0" smtClean="0">
                <a:ln>
                  <a:noFill/>
                </a:ln>
                <a:solidFill>
                  <a:srgbClr val="000000"/>
                </a:solidFill>
                <a:effectLst/>
                <a:latin typeface="Calibri" pitchFamily="34" charset="0"/>
                <a:ea typeface="Calibri" pitchFamily="34" charset="0"/>
                <a:cs typeface="Times New Roman" pitchFamily="18" charset="0"/>
              </a:rPr>
              <a:t>Branch tip dieback following 2013/2014 winter, SW Michigan Research and Extension Center.</a:t>
            </a:r>
            <a:endParaRPr kumimoji="0" lang="en-US" altLang="en-US" sz="800" b="0" i="0" u="none" strike="noStrike" cap="none" normalizeH="0" baseline="0" dirty="0" smtClean="0">
              <a:ln>
                <a:noFill/>
              </a:ln>
              <a:solidFill>
                <a:schemeClr val="tx1"/>
              </a:solidFill>
              <a:effectLst/>
              <a:latin typeface="Arial" pitchFamily="34" charset="0"/>
              <a:cs typeface="Arial" pitchFamily="34" charset="0"/>
            </a:endParaRPr>
          </a:p>
        </p:txBody>
      </p:sp>
      <p:pic>
        <p:nvPicPr>
          <p:cNvPr id="22530" name="Picture 2"/>
          <p:cNvPicPr>
            <a:picLocks noChangeAspect="1" noChangeArrowheads="1"/>
          </p:cNvPicPr>
          <p:nvPr/>
        </p:nvPicPr>
        <p:blipFill>
          <a:blip r:embed="rId2" cstate="print">
            <a:extLst>
              <a:ext uri="{28A0092B-C50C-407E-A947-70E740481C1C}">
                <a14:useLocalDpi xmlns:a14="http://schemas.microsoft.com/office/drawing/2010/main"/>
              </a:ext>
            </a:extLst>
          </a:blip>
          <a:srcRect/>
          <a:stretch>
            <a:fillRect/>
          </a:stretch>
        </p:blipFill>
        <p:spPr bwMode="auto">
          <a:xfrm>
            <a:off x="401652" y="1553332"/>
            <a:ext cx="3636948" cy="447644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2531" name="Picture 3"/>
          <p:cNvPicPr>
            <a:picLocks noChangeAspect="1" noChangeArrowheads="1"/>
          </p:cNvPicPr>
          <p:nvPr/>
        </p:nvPicPr>
        <p:blipFill>
          <a:blip r:embed="rId3" cstate="print">
            <a:extLst>
              <a:ext uri="{28A0092B-C50C-407E-A947-70E740481C1C}">
                <a14:useLocalDpi xmlns:a14="http://schemas.microsoft.com/office/drawing/2010/main"/>
              </a:ext>
            </a:extLst>
          </a:blip>
          <a:srcRect/>
          <a:stretch>
            <a:fillRect/>
          </a:stretch>
        </p:blipFill>
        <p:spPr bwMode="auto">
          <a:xfrm>
            <a:off x="4648200" y="1553332"/>
            <a:ext cx="3384439" cy="447535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Rectangle 4"/>
          <p:cNvSpPr/>
          <p:nvPr/>
        </p:nvSpPr>
        <p:spPr>
          <a:xfrm>
            <a:off x="582450" y="6096000"/>
            <a:ext cx="3227550" cy="410882"/>
          </a:xfrm>
          <a:prstGeom prst="rect">
            <a:avLst/>
          </a:prstGeom>
        </p:spPr>
        <p:txBody>
          <a:bodyPr wrap="none">
            <a:spAutoFit/>
          </a:bodyPr>
          <a:lstStyle/>
          <a:p>
            <a:pPr>
              <a:lnSpc>
                <a:spcPct val="115000"/>
              </a:lnSpc>
              <a:spcAft>
                <a:spcPts val="1000"/>
              </a:spcAft>
            </a:pPr>
            <a:r>
              <a:rPr lang="en-US" dirty="0" err="1">
                <a:solidFill>
                  <a:srgbClr val="000000"/>
                </a:solidFill>
                <a:ea typeface="Calibri"/>
                <a:cs typeface="Times New Roman"/>
              </a:rPr>
              <a:t>BuenOs</a:t>
            </a:r>
            <a:r>
              <a:rPr lang="en-US" dirty="0">
                <a:solidFill>
                  <a:srgbClr val="000000"/>
                </a:solidFill>
                <a:ea typeface="Calibri"/>
                <a:cs typeface="Times New Roman"/>
              </a:rPr>
              <a:t> </a:t>
            </a:r>
            <a:r>
              <a:rPr lang="en-US" dirty="0" smtClean="0">
                <a:solidFill>
                  <a:srgbClr val="000000"/>
                </a:solidFill>
                <a:ea typeface="Calibri"/>
                <a:cs typeface="Times New Roman"/>
              </a:rPr>
              <a:t> </a:t>
            </a:r>
            <a:r>
              <a:rPr lang="en-US" dirty="0">
                <a:solidFill>
                  <a:srgbClr val="000000"/>
                </a:solidFill>
                <a:ea typeface="Calibri"/>
                <a:cs typeface="Times New Roman"/>
              </a:rPr>
              <a:t>(NJF18</a:t>
            </a:r>
            <a:r>
              <a:rPr lang="en-US" dirty="0" smtClean="0">
                <a:solidFill>
                  <a:srgbClr val="000000"/>
                </a:solidFill>
                <a:ea typeface="Calibri"/>
                <a:cs typeface="Times New Roman"/>
              </a:rPr>
              <a:t>) peen </a:t>
            </a:r>
            <a:r>
              <a:rPr lang="en-US" dirty="0" err="1" smtClean="0">
                <a:solidFill>
                  <a:srgbClr val="000000"/>
                </a:solidFill>
                <a:ea typeface="Calibri"/>
                <a:cs typeface="Times New Roman"/>
              </a:rPr>
              <a:t>tao</a:t>
            </a:r>
            <a:r>
              <a:rPr lang="en-US" dirty="0" smtClean="0">
                <a:solidFill>
                  <a:srgbClr val="000000"/>
                </a:solidFill>
                <a:ea typeface="Calibri"/>
                <a:cs typeface="Times New Roman"/>
              </a:rPr>
              <a:t> peach</a:t>
            </a:r>
            <a:endParaRPr lang="en-US" dirty="0">
              <a:ea typeface="Calibri"/>
              <a:cs typeface="Times New Roman"/>
            </a:endParaRPr>
          </a:p>
        </p:txBody>
      </p:sp>
      <p:sp>
        <p:nvSpPr>
          <p:cNvPr id="7" name="Rectangle 6"/>
          <p:cNvSpPr/>
          <p:nvPr/>
        </p:nvSpPr>
        <p:spPr>
          <a:xfrm>
            <a:off x="5366257" y="6096000"/>
            <a:ext cx="1759392" cy="392159"/>
          </a:xfrm>
          <a:prstGeom prst="rect">
            <a:avLst/>
          </a:prstGeom>
        </p:spPr>
        <p:txBody>
          <a:bodyPr wrap="none">
            <a:spAutoFit/>
          </a:bodyPr>
          <a:lstStyle/>
          <a:p>
            <a:pPr>
              <a:lnSpc>
                <a:spcPct val="115000"/>
              </a:lnSpc>
              <a:spcAft>
                <a:spcPts val="1000"/>
              </a:spcAft>
            </a:pPr>
            <a:r>
              <a:rPr lang="en-US" dirty="0" err="1" smtClean="0">
                <a:solidFill>
                  <a:srgbClr val="000000"/>
                </a:solidFill>
                <a:ea typeface="Calibri"/>
                <a:cs typeface="Times New Roman"/>
              </a:rPr>
              <a:t>Ambre</a:t>
            </a:r>
            <a:r>
              <a:rPr lang="en-US" dirty="0" smtClean="0">
                <a:solidFill>
                  <a:srgbClr val="000000"/>
                </a:solidFill>
                <a:ea typeface="Calibri"/>
                <a:cs typeface="Times New Roman"/>
              </a:rPr>
              <a:t> nectarine</a:t>
            </a:r>
            <a:endParaRPr lang="en-US" dirty="0">
              <a:ea typeface="Calibri"/>
              <a:cs typeface="Times New Roman"/>
            </a:endParaRPr>
          </a:p>
        </p:txBody>
      </p:sp>
    </p:spTree>
    <p:extLst>
      <p:ext uri="{BB962C8B-B14F-4D97-AF65-F5344CB8AC3E}">
        <p14:creationId xmlns:p14="http://schemas.microsoft.com/office/powerpoint/2010/main" val="254448730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2275395222"/>
              </p:ext>
            </p:extLst>
          </p:nvPr>
        </p:nvGraphicFramePr>
        <p:xfrm>
          <a:off x="152400" y="665998"/>
          <a:ext cx="7307580" cy="5734802"/>
        </p:xfrm>
        <a:graphic>
          <a:graphicData uri="http://schemas.openxmlformats.org/drawingml/2006/table">
            <a:tbl>
              <a:tblPr firstRow="1" firstCol="1" bandRow="1"/>
              <a:tblGrid>
                <a:gridCol w="1151539"/>
                <a:gridCol w="3031852"/>
                <a:gridCol w="1657484"/>
                <a:gridCol w="1466705"/>
              </a:tblGrid>
              <a:tr h="701797">
                <a:tc>
                  <a:txBody>
                    <a:bodyPr/>
                    <a:lstStyle/>
                    <a:p>
                      <a:pPr marL="0" marR="0">
                        <a:lnSpc>
                          <a:spcPct val="115000"/>
                        </a:lnSpc>
                        <a:spcBef>
                          <a:spcPts val="0"/>
                        </a:spcBef>
                        <a:spcAft>
                          <a:spcPts val="1000"/>
                        </a:spcAft>
                      </a:pPr>
                      <a:r>
                        <a:rPr lang="en-US" sz="1200" b="1" dirty="0">
                          <a:solidFill>
                            <a:srgbClr val="000000"/>
                          </a:solidFill>
                          <a:effectLst/>
                          <a:latin typeface="Calibri"/>
                          <a:ea typeface="Calibri"/>
                          <a:cs typeface="Times New Roman"/>
                        </a:rPr>
                        <a:t>Limb dieback rating</a:t>
                      </a:r>
                      <a:endParaRPr lang="en-US" sz="12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1000"/>
                        </a:spcAft>
                      </a:pPr>
                      <a:r>
                        <a:rPr lang="en-US" sz="1200" b="1" dirty="0">
                          <a:solidFill>
                            <a:srgbClr val="000000"/>
                          </a:solidFill>
                          <a:effectLst/>
                          <a:latin typeface="Calibri"/>
                          <a:ea typeface="Calibri"/>
                          <a:cs typeface="Times New Roman"/>
                        </a:rPr>
                        <a:t>Peach</a:t>
                      </a:r>
                      <a:endParaRPr lang="en-US" sz="12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1000"/>
                        </a:spcAft>
                      </a:pPr>
                      <a:r>
                        <a:rPr lang="en-US" sz="1200" b="1">
                          <a:solidFill>
                            <a:srgbClr val="000000"/>
                          </a:solidFill>
                          <a:effectLst/>
                          <a:latin typeface="Calibri"/>
                          <a:ea typeface="Calibri"/>
                          <a:cs typeface="Times New Roman"/>
                        </a:rPr>
                        <a:t>Nectarine</a:t>
                      </a:r>
                      <a:endParaRPr lang="en-US" sz="12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1000"/>
                        </a:spcAft>
                      </a:pPr>
                      <a:r>
                        <a:rPr lang="en-US" sz="1200" b="1">
                          <a:solidFill>
                            <a:srgbClr val="000000"/>
                          </a:solidFill>
                          <a:effectLst/>
                          <a:latin typeface="Calibri"/>
                          <a:ea typeface="Calibri"/>
                          <a:cs typeface="Times New Roman"/>
                        </a:rPr>
                        <a:t>PeenTo</a:t>
                      </a:r>
                      <a:endParaRPr lang="en-US" sz="12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24615">
                <a:tc>
                  <a:txBody>
                    <a:bodyPr/>
                    <a:lstStyle/>
                    <a:p>
                      <a:pPr marL="0" marR="0">
                        <a:lnSpc>
                          <a:spcPct val="115000"/>
                        </a:lnSpc>
                        <a:spcBef>
                          <a:spcPts val="0"/>
                        </a:spcBef>
                        <a:spcAft>
                          <a:spcPts val="1000"/>
                        </a:spcAft>
                      </a:pPr>
                      <a:r>
                        <a:rPr lang="en-US" sz="1200" dirty="0" smtClean="0">
                          <a:solidFill>
                            <a:srgbClr val="000000"/>
                          </a:solidFill>
                          <a:effectLst/>
                          <a:latin typeface="Calibri"/>
                          <a:ea typeface="Calibri"/>
                          <a:cs typeface="Times New Roman"/>
                        </a:rPr>
                        <a:t>Severe, tree dead or dying</a:t>
                      </a:r>
                      <a:endParaRPr lang="en-US" sz="12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1000"/>
                        </a:spcAft>
                      </a:pPr>
                      <a:r>
                        <a:rPr lang="en-US" sz="1200" dirty="0">
                          <a:solidFill>
                            <a:srgbClr val="000000"/>
                          </a:solidFill>
                          <a:effectLst/>
                          <a:latin typeface="Calibri"/>
                          <a:ea typeface="Calibri"/>
                          <a:cs typeface="Times New Roman"/>
                        </a:rPr>
                        <a:t> </a:t>
                      </a:r>
                      <a:endParaRPr lang="en-US" sz="12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1000"/>
                        </a:spcAft>
                      </a:pPr>
                      <a:r>
                        <a:rPr lang="en-US" sz="1200">
                          <a:solidFill>
                            <a:srgbClr val="000000"/>
                          </a:solidFill>
                          <a:effectLst/>
                          <a:latin typeface="Calibri"/>
                          <a:ea typeface="Calibri"/>
                          <a:cs typeface="Times New Roman"/>
                        </a:rPr>
                        <a:t> </a:t>
                      </a:r>
                      <a:endParaRPr lang="en-US" sz="12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1000"/>
                        </a:spcAft>
                      </a:pPr>
                      <a:r>
                        <a:rPr lang="en-US" sz="1200" dirty="0" err="1">
                          <a:solidFill>
                            <a:srgbClr val="000000"/>
                          </a:solidFill>
                          <a:effectLst/>
                          <a:latin typeface="Calibri"/>
                          <a:ea typeface="Calibri"/>
                          <a:cs typeface="Times New Roman"/>
                        </a:rPr>
                        <a:t>BuenOs</a:t>
                      </a:r>
                      <a:r>
                        <a:rPr lang="en-US" sz="1200" dirty="0">
                          <a:solidFill>
                            <a:srgbClr val="000000"/>
                          </a:solidFill>
                          <a:effectLst/>
                          <a:latin typeface="Calibri"/>
                          <a:ea typeface="Calibri"/>
                          <a:cs typeface="Times New Roman"/>
                        </a:rPr>
                        <a:t> I (NJF18)</a:t>
                      </a:r>
                      <a:endParaRPr lang="en-US" sz="12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749986">
                <a:tc>
                  <a:txBody>
                    <a:bodyPr/>
                    <a:lstStyle/>
                    <a:p>
                      <a:pPr marL="0" marR="0">
                        <a:lnSpc>
                          <a:spcPct val="115000"/>
                        </a:lnSpc>
                        <a:spcBef>
                          <a:spcPts val="0"/>
                        </a:spcBef>
                        <a:spcAft>
                          <a:spcPts val="1000"/>
                        </a:spcAft>
                      </a:pPr>
                      <a:r>
                        <a:rPr lang="en-US" sz="1200" dirty="0" smtClean="0">
                          <a:effectLst/>
                          <a:latin typeface="Calibri"/>
                          <a:ea typeface="Calibri"/>
                          <a:cs typeface="Times New Roman"/>
                        </a:rPr>
                        <a:t>Tree will live,</a:t>
                      </a:r>
                      <a:r>
                        <a:rPr lang="en-US" sz="1200" baseline="0" dirty="0" smtClean="0">
                          <a:effectLst/>
                          <a:latin typeface="Calibri"/>
                          <a:ea typeface="Calibri"/>
                          <a:cs typeface="Times New Roman"/>
                        </a:rPr>
                        <a:t> significant pruning required</a:t>
                      </a:r>
                      <a:endParaRPr lang="en-US" sz="12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1000"/>
                        </a:spcAft>
                      </a:pPr>
                      <a:r>
                        <a:rPr lang="en-US" sz="1200" dirty="0" err="1">
                          <a:solidFill>
                            <a:srgbClr val="000000"/>
                          </a:solidFill>
                          <a:effectLst/>
                          <a:latin typeface="Calibri"/>
                          <a:ea typeface="Calibri"/>
                          <a:cs typeface="Times New Roman"/>
                        </a:rPr>
                        <a:t>Flavrburst</a:t>
                      </a:r>
                      <a:r>
                        <a:rPr lang="en-US" sz="1200" dirty="0">
                          <a:solidFill>
                            <a:srgbClr val="000000"/>
                          </a:solidFill>
                          <a:effectLst/>
                          <a:latin typeface="Calibri"/>
                          <a:ea typeface="Calibri"/>
                          <a:cs typeface="Times New Roman"/>
                        </a:rPr>
                        <a:t>, Crimson Rocket, </a:t>
                      </a:r>
                      <a:r>
                        <a:rPr lang="en-US" sz="1200" dirty="0" err="1">
                          <a:solidFill>
                            <a:srgbClr val="000000"/>
                          </a:solidFill>
                          <a:effectLst/>
                          <a:latin typeface="Calibri"/>
                          <a:ea typeface="Calibri"/>
                          <a:cs typeface="Times New Roman"/>
                        </a:rPr>
                        <a:t>Vinegold</a:t>
                      </a:r>
                      <a:r>
                        <a:rPr lang="en-US" sz="1200" dirty="0">
                          <a:solidFill>
                            <a:srgbClr val="000000"/>
                          </a:solidFill>
                          <a:effectLst/>
                          <a:latin typeface="Calibri"/>
                          <a:ea typeface="Calibri"/>
                          <a:cs typeface="Times New Roman"/>
                        </a:rPr>
                        <a:t>,</a:t>
                      </a:r>
                      <a:endParaRPr lang="en-US" sz="12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1000"/>
                        </a:spcAft>
                      </a:pPr>
                      <a:r>
                        <a:rPr lang="en-US" sz="1200">
                          <a:solidFill>
                            <a:srgbClr val="000000"/>
                          </a:solidFill>
                          <a:effectLst/>
                          <a:latin typeface="Calibri"/>
                          <a:ea typeface="Calibri"/>
                          <a:cs typeface="Times New Roman"/>
                        </a:rPr>
                        <a:t> </a:t>
                      </a:r>
                      <a:endParaRPr lang="en-US" sz="12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1000"/>
                        </a:spcAft>
                      </a:pPr>
                      <a:r>
                        <a:rPr lang="en-US" sz="1200">
                          <a:solidFill>
                            <a:srgbClr val="000000"/>
                          </a:solidFill>
                          <a:effectLst/>
                          <a:latin typeface="Calibri"/>
                          <a:ea typeface="Calibri"/>
                          <a:cs typeface="Times New Roman"/>
                        </a:rPr>
                        <a:t>TangOs I (NJF16), Tangos II (NJF17)*, BuenOs II (NJF15)</a:t>
                      </a:r>
                      <a:endParaRPr lang="en-US" sz="12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701797">
                <a:tc>
                  <a:txBody>
                    <a:bodyPr/>
                    <a:lstStyle/>
                    <a:p>
                      <a:pPr marL="0" marR="0">
                        <a:lnSpc>
                          <a:spcPct val="115000"/>
                        </a:lnSpc>
                        <a:spcBef>
                          <a:spcPts val="0"/>
                        </a:spcBef>
                        <a:spcAft>
                          <a:spcPts val="1000"/>
                        </a:spcAft>
                      </a:pPr>
                      <a:r>
                        <a:rPr lang="en-US" sz="1200" dirty="0" smtClean="0">
                          <a:solidFill>
                            <a:srgbClr val="000000"/>
                          </a:solidFill>
                          <a:effectLst/>
                          <a:latin typeface="Calibri"/>
                          <a:ea typeface="Calibri"/>
                          <a:cs typeface="Times New Roman"/>
                        </a:rPr>
                        <a:t>Moderate</a:t>
                      </a:r>
                      <a:r>
                        <a:rPr lang="en-US" sz="1200" baseline="0" dirty="0" smtClean="0">
                          <a:solidFill>
                            <a:srgbClr val="000000"/>
                          </a:solidFill>
                          <a:effectLst/>
                          <a:latin typeface="Calibri"/>
                          <a:ea typeface="Calibri"/>
                          <a:cs typeface="Times New Roman"/>
                        </a:rPr>
                        <a:t> pruning needed</a:t>
                      </a:r>
                      <a:endParaRPr lang="en-US" sz="12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1000"/>
                        </a:spcAft>
                      </a:pPr>
                      <a:r>
                        <a:rPr lang="en-US" sz="1200">
                          <a:solidFill>
                            <a:srgbClr val="000000"/>
                          </a:solidFill>
                          <a:effectLst/>
                          <a:latin typeface="Calibri"/>
                          <a:ea typeface="Calibri"/>
                          <a:cs typeface="Times New Roman"/>
                        </a:rPr>
                        <a:t>Halehaven, Glowingstar, Gloria, Glenglo, Desiree, Ernies Choices, PF11 Peach</a:t>
                      </a:r>
                      <a:endParaRPr lang="en-US" sz="12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1000"/>
                        </a:spcAft>
                      </a:pPr>
                      <a:r>
                        <a:rPr lang="en-US" sz="1200">
                          <a:solidFill>
                            <a:srgbClr val="000000"/>
                          </a:solidFill>
                          <a:effectLst/>
                          <a:latin typeface="Calibri"/>
                          <a:ea typeface="Calibri"/>
                          <a:cs typeface="Times New Roman"/>
                        </a:rPr>
                        <a:t> </a:t>
                      </a:r>
                      <a:endParaRPr lang="en-US" sz="12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1000"/>
                        </a:spcAft>
                      </a:pPr>
                      <a:r>
                        <a:rPr lang="en-US" sz="1200">
                          <a:solidFill>
                            <a:srgbClr val="000000"/>
                          </a:solidFill>
                          <a:effectLst/>
                          <a:latin typeface="Calibri"/>
                          <a:ea typeface="Calibri"/>
                          <a:cs typeface="Times New Roman"/>
                        </a:rPr>
                        <a:t> </a:t>
                      </a:r>
                      <a:endParaRPr lang="en-US" sz="12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88803">
                <a:tc>
                  <a:txBody>
                    <a:bodyPr/>
                    <a:lstStyle/>
                    <a:p>
                      <a:pPr marL="0" marR="0">
                        <a:lnSpc>
                          <a:spcPct val="115000"/>
                        </a:lnSpc>
                        <a:spcBef>
                          <a:spcPts val="0"/>
                        </a:spcBef>
                        <a:spcAft>
                          <a:spcPts val="1000"/>
                        </a:spcAft>
                      </a:pPr>
                      <a:r>
                        <a:rPr lang="en-US" sz="1200" dirty="0" smtClean="0">
                          <a:solidFill>
                            <a:srgbClr val="000000"/>
                          </a:solidFill>
                          <a:effectLst/>
                          <a:latin typeface="Calibri"/>
                          <a:ea typeface="Calibri"/>
                          <a:cs typeface="Times New Roman"/>
                        </a:rPr>
                        <a:t>Modest</a:t>
                      </a:r>
                      <a:r>
                        <a:rPr lang="en-US" sz="1200" baseline="0" dirty="0" smtClean="0">
                          <a:solidFill>
                            <a:srgbClr val="000000"/>
                          </a:solidFill>
                          <a:effectLst/>
                          <a:latin typeface="Calibri"/>
                          <a:ea typeface="Calibri"/>
                          <a:cs typeface="Times New Roman"/>
                        </a:rPr>
                        <a:t> dead wood pruning needed</a:t>
                      </a:r>
                      <a:endParaRPr lang="en-US" sz="12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1000"/>
                        </a:spcAft>
                      </a:pPr>
                      <a:r>
                        <a:rPr lang="en-US" sz="1200">
                          <a:solidFill>
                            <a:srgbClr val="000000"/>
                          </a:solidFill>
                          <a:effectLst/>
                          <a:latin typeface="Calibri"/>
                          <a:ea typeface="Calibri"/>
                          <a:cs typeface="Times New Roman"/>
                        </a:rPr>
                        <a:t>Honey Blaze, Sweet Breeze, PF-7A Freestone</a:t>
                      </a:r>
                      <a:endParaRPr lang="en-US" sz="12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1000"/>
                        </a:spcAft>
                      </a:pPr>
                      <a:r>
                        <a:rPr lang="en-US" sz="1200">
                          <a:solidFill>
                            <a:srgbClr val="000000"/>
                          </a:solidFill>
                          <a:effectLst/>
                          <a:latin typeface="Calibri"/>
                          <a:ea typeface="Calibri"/>
                          <a:cs typeface="Times New Roman"/>
                        </a:rPr>
                        <a:t> </a:t>
                      </a:r>
                      <a:endParaRPr lang="en-US" sz="12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1000"/>
                        </a:spcAft>
                      </a:pPr>
                      <a:r>
                        <a:rPr lang="en-US" sz="1200">
                          <a:solidFill>
                            <a:srgbClr val="000000"/>
                          </a:solidFill>
                          <a:effectLst/>
                          <a:latin typeface="Calibri"/>
                          <a:ea typeface="Calibri"/>
                          <a:cs typeface="Times New Roman"/>
                        </a:rPr>
                        <a:t> </a:t>
                      </a:r>
                      <a:endParaRPr lang="en-US" sz="12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273397">
                <a:tc>
                  <a:txBody>
                    <a:bodyPr/>
                    <a:lstStyle/>
                    <a:p>
                      <a:pPr marL="0" marR="0">
                        <a:lnSpc>
                          <a:spcPct val="115000"/>
                        </a:lnSpc>
                        <a:spcBef>
                          <a:spcPts val="0"/>
                        </a:spcBef>
                        <a:spcAft>
                          <a:spcPts val="1000"/>
                        </a:spcAft>
                      </a:pPr>
                      <a:r>
                        <a:rPr lang="en-US" sz="1200" dirty="0" smtClean="0">
                          <a:solidFill>
                            <a:srgbClr val="000000"/>
                          </a:solidFill>
                          <a:effectLst/>
                          <a:latin typeface="Calibri"/>
                          <a:ea typeface="Calibri"/>
                          <a:cs typeface="Times New Roman"/>
                        </a:rPr>
                        <a:t>Few limb tips with dieback,</a:t>
                      </a:r>
                      <a:r>
                        <a:rPr lang="en-US" sz="1200" baseline="0" dirty="0" smtClean="0">
                          <a:solidFill>
                            <a:srgbClr val="000000"/>
                          </a:solidFill>
                          <a:effectLst/>
                          <a:latin typeface="Calibri"/>
                          <a:ea typeface="Calibri"/>
                          <a:cs typeface="Times New Roman"/>
                        </a:rPr>
                        <a:t> damage relatively inconspicuous</a:t>
                      </a:r>
                      <a:endParaRPr lang="en-US" sz="12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1000"/>
                        </a:spcAft>
                      </a:pPr>
                      <a:r>
                        <a:rPr lang="en-US" sz="1200">
                          <a:solidFill>
                            <a:srgbClr val="000000"/>
                          </a:solidFill>
                          <a:effectLst/>
                          <a:latin typeface="Calibri"/>
                          <a:ea typeface="Calibri"/>
                          <a:cs typeface="Times New Roman"/>
                        </a:rPr>
                        <a:t>Redhaven, PF Early 8 Ball, PF-23, PF-9A-007, Newhaven,  Messina, Beaumont, PF-27A, Blushingstar*, Flameprince, PF-25, Catherina, Autumn Star, Victoria, Virgil, Redstar, Cresthaven, PF-28-007, Summerfest, Risingstar, PF-24C Cold Hardy</a:t>
                      </a:r>
                      <a:endParaRPr lang="en-US" sz="12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1000"/>
                        </a:spcAft>
                      </a:pPr>
                      <a:r>
                        <a:rPr lang="en-US" sz="1200">
                          <a:solidFill>
                            <a:srgbClr val="000000"/>
                          </a:solidFill>
                          <a:effectLst/>
                          <a:latin typeface="Calibri"/>
                          <a:ea typeface="Calibri"/>
                          <a:cs typeface="Times New Roman"/>
                        </a:rPr>
                        <a:t>Easternglo, Emeraude*, Zephyr*, Ambre, </a:t>
                      </a:r>
                      <a:endParaRPr lang="en-US" sz="12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1000"/>
                        </a:spcAft>
                      </a:pPr>
                      <a:r>
                        <a:rPr lang="en-US" sz="1200">
                          <a:solidFill>
                            <a:srgbClr val="000000"/>
                          </a:solidFill>
                          <a:effectLst/>
                          <a:latin typeface="Calibri"/>
                          <a:ea typeface="Calibri"/>
                          <a:cs typeface="Times New Roman"/>
                        </a:rPr>
                        <a:t> </a:t>
                      </a:r>
                      <a:endParaRPr lang="en-US" sz="12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165003">
                <a:tc>
                  <a:txBody>
                    <a:bodyPr/>
                    <a:lstStyle/>
                    <a:p>
                      <a:pPr marL="0" marR="0">
                        <a:lnSpc>
                          <a:spcPct val="115000"/>
                        </a:lnSpc>
                        <a:spcBef>
                          <a:spcPts val="0"/>
                        </a:spcBef>
                        <a:spcAft>
                          <a:spcPts val="1000"/>
                        </a:spcAft>
                      </a:pPr>
                      <a:r>
                        <a:rPr lang="en-US" sz="1200" dirty="0" smtClean="0">
                          <a:solidFill>
                            <a:srgbClr val="000000"/>
                          </a:solidFill>
                          <a:effectLst/>
                          <a:latin typeface="Calibri"/>
                          <a:ea typeface="Calibri"/>
                          <a:cs typeface="Times New Roman"/>
                        </a:rPr>
                        <a:t>No </a:t>
                      </a:r>
                      <a:r>
                        <a:rPr lang="en-US" sz="1200" dirty="0">
                          <a:solidFill>
                            <a:srgbClr val="000000"/>
                          </a:solidFill>
                          <a:effectLst/>
                          <a:latin typeface="Calibri"/>
                          <a:ea typeface="Calibri"/>
                          <a:cs typeface="Times New Roman"/>
                        </a:rPr>
                        <a:t>damage</a:t>
                      </a:r>
                      <a:endParaRPr lang="en-US" sz="12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1000"/>
                        </a:spcAft>
                      </a:pPr>
                      <a:r>
                        <a:rPr lang="en-US" sz="1200" dirty="0" err="1">
                          <a:solidFill>
                            <a:srgbClr val="000000"/>
                          </a:solidFill>
                          <a:effectLst/>
                          <a:latin typeface="Calibri"/>
                          <a:ea typeface="Calibri"/>
                          <a:cs typeface="Times New Roman"/>
                        </a:rPr>
                        <a:t>Brightstar</a:t>
                      </a:r>
                      <a:r>
                        <a:rPr lang="en-US" sz="1200" dirty="0">
                          <a:solidFill>
                            <a:srgbClr val="000000"/>
                          </a:solidFill>
                          <a:effectLst/>
                          <a:latin typeface="Calibri"/>
                          <a:ea typeface="Calibri"/>
                          <a:cs typeface="Times New Roman"/>
                        </a:rPr>
                        <a:t>, </a:t>
                      </a:r>
                      <a:r>
                        <a:rPr lang="en-US" sz="1200" dirty="0" err="1">
                          <a:solidFill>
                            <a:srgbClr val="000000"/>
                          </a:solidFill>
                          <a:effectLst/>
                          <a:latin typeface="Calibri"/>
                          <a:ea typeface="Calibri"/>
                          <a:cs typeface="Times New Roman"/>
                        </a:rPr>
                        <a:t>Coralstar</a:t>
                      </a:r>
                      <a:r>
                        <a:rPr lang="en-US" sz="1200" dirty="0">
                          <a:solidFill>
                            <a:srgbClr val="000000"/>
                          </a:solidFill>
                          <a:effectLst/>
                          <a:latin typeface="Calibri"/>
                          <a:ea typeface="Calibri"/>
                          <a:cs typeface="Times New Roman"/>
                        </a:rPr>
                        <a:t>, </a:t>
                      </a:r>
                      <a:r>
                        <a:rPr lang="en-US" sz="1200" dirty="0" err="1">
                          <a:solidFill>
                            <a:srgbClr val="000000"/>
                          </a:solidFill>
                          <a:effectLst/>
                          <a:latin typeface="Calibri"/>
                          <a:ea typeface="Calibri"/>
                          <a:cs typeface="Times New Roman"/>
                        </a:rPr>
                        <a:t>Allstar</a:t>
                      </a:r>
                      <a:r>
                        <a:rPr lang="en-US" sz="1200" dirty="0">
                          <a:solidFill>
                            <a:srgbClr val="000000"/>
                          </a:solidFill>
                          <a:effectLst/>
                          <a:latin typeface="Calibri"/>
                          <a:ea typeface="Calibri"/>
                          <a:cs typeface="Times New Roman"/>
                        </a:rPr>
                        <a:t>, Canadian Harmony, Early </a:t>
                      </a:r>
                      <a:r>
                        <a:rPr lang="en-US" sz="1200" dirty="0" err="1">
                          <a:solidFill>
                            <a:srgbClr val="000000"/>
                          </a:solidFill>
                          <a:effectLst/>
                          <a:latin typeface="Calibri"/>
                          <a:ea typeface="Calibri"/>
                          <a:cs typeface="Times New Roman"/>
                        </a:rPr>
                        <a:t>Redhaven</a:t>
                      </a:r>
                      <a:r>
                        <a:rPr lang="en-US" sz="1200" dirty="0">
                          <a:solidFill>
                            <a:srgbClr val="000000"/>
                          </a:solidFill>
                          <a:effectLst/>
                          <a:latin typeface="Calibri"/>
                          <a:ea typeface="Calibri"/>
                          <a:cs typeface="Times New Roman"/>
                        </a:rPr>
                        <a:t>, </a:t>
                      </a:r>
                      <a:r>
                        <a:rPr lang="en-US" sz="1200" dirty="0" err="1">
                          <a:solidFill>
                            <a:srgbClr val="000000"/>
                          </a:solidFill>
                          <a:effectLst/>
                          <a:latin typeface="Calibri"/>
                          <a:ea typeface="Calibri"/>
                          <a:cs typeface="Times New Roman"/>
                        </a:rPr>
                        <a:t>Glohaven</a:t>
                      </a:r>
                      <a:r>
                        <a:rPr lang="en-US" sz="1200" dirty="0">
                          <a:solidFill>
                            <a:srgbClr val="000000"/>
                          </a:solidFill>
                          <a:effectLst/>
                          <a:latin typeface="Calibri"/>
                          <a:ea typeface="Calibri"/>
                          <a:cs typeface="Times New Roman"/>
                        </a:rPr>
                        <a:t>, Madison, McKay, Contender, Harrow Diamond, PF-19-007, </a:t>
                      </a:r>
                      <a:r>
                        <a:rPr lang="en-US" sz="1200" dirty="0" err="1">
                          <a:solidFill>
                            <a:srgbClr val="000000"/>
                          </a:solidFill>
                          <a:effectLst/>
                          <a:latin typeface="Calibri"/>
                          <a:ea typeface="Calibri"/>
                          <a:cs typeface="Times New Roman"/>
                        </a:rPr>
                        <a:t>Earlystar</a:t>
                      </a:r>
                      <a:r>
                        <a:rPr lang="en-US" sz="1200" dirty="0">
                          <a:solidFill>
                            <a:srgbClr val="000000"/>
                          </a:solidFill>
                          <a:effectLst/>
                          <a:latin typeface="Calibri"/>
                          <a:ea typeface="Calibri"/>
                          <a:cs typeface="Times New Roman"/>
                        </a:rPr>
                        <a:t>, PF35-007, PF5D Big, Loring, </a:t>
                      </a:r>
                      <a:r>
                        <a:rPr lang="en-US" sz="1200" dirty="0" err="1">
                          <a:solidFill>
                            <a:srgbClr val="000000"/>
                          </a:solidFill>
                          <a:effectLst/>
                          <a:latin typeface="Calibri"/>
                          <a:ea typeface="Calibri"/>
                          <a:cs typeface="Times New Roman"/>
                        </a:rPr>
                        <a:t>Starfire</a:t>
                      </a:r>
                      <a:r>
                        <a:rPr lang="en-US" sz="1200" dirty="0">
                          <a:solidFill>
                            <a:srgbClr val="000000"/>
                          </a:solidFill>
                          <a:effectLst/>
                          <a:latin typeface="Calibri"/>
                          <a:ea typeface="Calibri"/>
                          <a:cs typeface="Times New Roman"/>
                        </a:rPr>
                        <a:t>, Veteran</a:t>
                      </a:r>
                      <a:endParaRPr lang="en-US" sz="12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1000"/>
                        </a:spcAft>
                      </a:pPr>
                      <a:r>
                        <a:rPr lang="en-US" sz="1200">
                          <a:solidFill>
                            <a:srgbClr val="000000"/>
                          </a:solidFill>
                          <a:effectLst/>
                          <a:latin typeface="Calibri"/>
                          <a:ea typeface="Calibri"/>
                          <a:cs typeface="Times New Roman"/>
                        </a:rPr>
                        <a:t>Fantasia, PF11 Nectarine, Silver Gem*</a:t>
                      </a:r>
                      <a:endParaRPr lang="en-US" sz="12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1000"/>
                        </a:spcAft>
                      </a:pPr>
                      <a:r>
                        <a:rPr lang="en-US" sz="1200" dirty="0">
                          <a:solidFill>
                            <a:srgbClr val="000000"/>
                          </a:solidFill>
                          <a:effectLst/>
                          <a:latin typeface="Calibri"/>
                          <a:ea typeface="Calibri"/>
                          <a:cs typeface="Times New Roman"/>
                        </a:rPr>
                        <a:t>Saturn*</a:t>
                      </a:r>
                      <a:endParaRPr lang="en-US" sz="12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3" name="Rectangle 1"/>
          <p:cNvSpPr>
            <a:spLocks noChangeArrowheads="1"/>
          </p:cNvSpPr>
          <p:nvPr/>
        </p:nvSpPr>
        <p:spPr bwMode="auto">
          <a:xfrm>
            <a:off x="228600" y="190873"/>
            <a:ext cx="7467600"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400" b="0" i="0" u="none" strike="noStrike" cap="none" normalizeH="0" baseline="0" dirty="0" smtClean="0">
                <a:ln>
                  <a:noFill/>
                </a:ln>
                <a:solidFill>
                  <a:srgbClr val="000000"/>
                </a:solidFill>
                <a:effectLst/>
                <a:latin typeface="Calibri" pitchFamily="34" charset="0"/>
                <a:ea typeface="Calibri" pitchFamily="34" charset="0"/>
                <a:cs typeface="Times New Roman" pitchFamily="18" charset="0"/>
              </a:rPr>
              <a:t>Branch tip dieback rating for peach and nectarine varieties following 2013/2014 winter, SW Michigan Research and Extension Center.</a:t>
            </a:r>
            <a:endParaRPr kumimoji="0" lang="en-US" altLang="en-US" sz="800" b="0" i="0" u="none" strike="noStrike" cap="none" normalizeH="0" baseline="0" dirty="0" smtClean="0">
              <a:ln>
                <a:noFill/>
              </a:ln>
              <a:solidFill>
                <a:schemeClr val="tx1"/>
              </a:solidFill>
              <a:effectLst/>
              <a:latin typeface="Arial" pitchFamily="34" charset="0"/>
              <a:cs typeface="Arial" pitchFamily="34" charset="0"/>
            </a:endParaRPr>
          </a:p>
        </p:txBody>
      </p:sp>
      <p:sp>
        <p:nvSpPr>
          <p:cNvPr id="4" name="Rectangle 1"/>
          <p:cNvSpPr>
            <a:spLocks noChangeArrowheads="1"/>
          </p:cNvSpPr>
          <p:nvPr/>
        </p:nvSpPr>
        <p:spPr bwMode="auto">
          <a:xfrm>
            <a:off x="401652" y="6489412"/>
            <a:ext cx="7467600"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1" u="none" strike="noStrike" cap="none" normalizeH="0" baseline="0" dirty="0" smtClean="0">
                <a:ln>
                  <a:noFill/>
                </a:ln>
                <a:solidFill>
                  <a:srgbClr val="000000"/>
                </a:solidFill>
                <a:effectLst/>
                <a:latin typeface="Calibri" pitchFamily="34" charset="0"/>
                <a:ea typeface="Calibri" pitchFamily="34" charset="0"/>
                <a:cs typeface="Times New Roman" pitchFamily="18" charset="0"/>
              </a:rPr>
              <a:t>* = white flesh, # = non-melting flesh canning type.   Limb tip dieback ratings made June 17, 2014.   </a:t>
            </a:r>
            <a:endParaRPr kumimoji="0" lang="en-US" altLang="en-US" sz="2000" b="0" i="1" u="none" strike="noStrike" cap="none" normalizeH="0" baseline="0" dirty="0" smtClean="0">
              <a:ln>
                <a:noFill/>
              </a:ln>
              <a:solidFill>
                <a:schemeClr val="tx1"/>
              </a:solidFill>
              <a:effectLst/>
              <a:latin typeface="Arial" pitchFamily="34" charset="0"/>
              <a:cs typeface="Arial" pitchFamily="34" charset="0"/>
            </a:endParaRPr>
          </a:p>
        </p:txBody>
      </p:sp>
      <p:pic>
        <p:nvPicPr>
          <p:cNvPr id="22530" name="Picture 2"/>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7543800" y="608512"/>
            <a:ext cx="1486718" cy="18298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2531" name="Picture 3"/>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7543801" y="3810000"/>
            <a:ext cx="1486718" cy="196593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Box 4"/>
          <p:cNvSpPr txBox="1"/>
          <p:nvPr/>
        </p:nvSpPr>
        <p:spPr>
          <a:xfrm>
            <a:off x="7918265" y="2451192"/>
            <a:ext cx="762000" cy="276999"/>
          </a:xfrm>
          <a:prstGeom prst="rect">
            <a:avLst/>
          </a:prstGeom>
          <a:noFill/>
        </p:spPr>
        <p:txBody>
          <a:bodyPr wrap="square" rtlCol="0">
            <a:spAutoFit/>
          </a:bodyPr>
          <a:lstStyle/>
          <a:p>
            <a:r>
              <a:rPr lang="en-US" sz="1200" dirty="0" err="1" smtClean="0"/>
              <a:t>BuenOs</a:t>
            </a:r>
            <a:endParaRPr lang="en-US" sz="1200" dirty="0"/>
          </a:p>
        </p:txBody>
      </p:sp>
      <p:sp>
        <p:nvSpPr>
          <p:cNvPr id="8" name="TextBox 7"/>
          <p:cNvSpPr txBox="1"/>
          <p:nvPr/>
        </p:nvSpPr>
        <p:spPr>
          <a:xfrm>
            <a:off x="7941640" y="5775935"/>
            <a:ext cx="762000" cy="276999"/>
          </a:xfrm>
          <a:prstGeom prst="rect">
            <a:avLst/>
          </a:prstGeom>
          <a:noFill/>
        </p:spPr>
        <p:txBody>
          <a:bodyPr wrap="square" rtlCol="0">
            <a:spAutoFit/>
          </a:bodyPr>
          <a:lstStyle/>
          <a:p>
            <a:r>
              <a:rPr lang="en-US" sz="1200" dirty="0" err="1" smtClean="0"/>
              <a:t>Ambre</a:t>
            </a:r>
            <a:endParaRPr lang="en-US" sz="1200" dirty="0"/>
          </a:p>
        </p:txBody>
      </p:sp>
    </p:spTree>
    <p:extLst>
      <p:ext uri="{BB962C8B-B14F-4D97-AF65-F5344CB8AC3E}">
        <p14:creationId xmlns:p14="http://schemas.microsoft.com/office/powerpoint/2010/main" val="156296220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2"/>
          <p:cNvSpPr>
            <a:spLocks noGrp="1" noChangeArrowheads="1"/>
          </p:cNvSpPr>
          <p:nvPr>
            <p:ph type="title" idx="4294967295"/>
          </p:nvPr>
        </p:nvSpPr>
        <p:spPr bwMode="auto">
          <a:xfrm>
            <a:off x="685800" y="838200"/>
            <a:ext cx="7772400" cy="1143000"/>
          </a:xfrm>
          <a:prstGeom prst="rect">
            <a:avLst/>
          </a:prstGeom>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n-US" altLang="en-US" sz="2800" dirty="0" smtClean="0"/>
              <a:t>Level 3: Freeze </a:t>
            </a:r>
            <a:r>
              <a:rPr lang="en-US" altLang="en-US" sz="2800" dirty="0"/>
              <a:t>damage to peach </a:t>
            </a:r>
            <a:r>
              <a:rPr lang="en-US" altLang="en-US" sz="2800" dirty="0" smtClean="0"/>
              <a:t>trunk &amp; scaffold cambium </a:t>
            </a:r>
            <a:endParaRPr lang="en-US" altLang="en-US" sz="2800" dirty="0"/>
          </a:p>
        </p:txBody>
      </p:sp>
      <p:pic>
        <p:nvPicPr>
          <p:cNvPr id="77827" name="Picture 3" descr="browncamb1994peach"/>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685800" y="2286000"/>
            <a:ext cx="3200400" cy="2890838"/>
          </a:xfrm>
          <a:prstGeom prst="rect">
            <a:avLst/>
          </a:prstGeom>
          <a:noFill/>
          <a:extLst>
            <a:ext uri="{909E8E84-426E-40DD-AFC4-6F175D3DCCD1}">
              <a14:hiddenFill xmlns:a14="http://schemas.microsoft.com/office/drawing/2010/main">
                <a:solidFill>
                  <a:srgbClr val="FFFFFF"/>
                </a:solidFill>
              </a14:hiddenFill>
            </a:ext>
          </a:extLst>
        </p:spPr>
      </p:pic>
      <p:sp>
        <p:nvSpPr>
          <p:cNvPr id="77828" name="Line 4"/>
          <p:cNvSpPr>
            <a:spLocks noChangeShapeType="1"/>
          </p:cNvSpPr>
          <p:nvPr/>
        </p:nvSpPr>
        <p:spPr bwMode="auto">
          <a:xfrm flipV="1">
            <a:off x="2438400" y="4419600"/>
            <a:ext cx="0" cy="914400"/>
          </a:xfrm>
          <a:prstGeom prst="line">
            <a:avLst/>
          </a:prstGeom>
          <a:noFill/>
          <a:ln w="571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7830" name="Text Box 6"/>
          <p:cNvSpPr txBox="1">
            <a:spLocks noChangeArrowheads="1"/>
          </p:cNvSpPr>
          <p:nvPr/>
        </p:nvSpPr>
        <p:spPr bwMode="auto">
          <a:xfrm>
            <a:off x="1600200" y="5815125"/>
            <a:ext cx="5715000"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en-US" altLang="en-US" b="1" dirty="0"/>
              <a:t>Brown cambium following -19 F low temperatures in 1994</a:t>
            </a:r>
          </a:p>
        </p:txBody>
      </p:sp>
      <p:pic>
        <p:nvPicPr>
          <p:cNvPr id="77833" name="Picture 9" descr="browncambpea94"/>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4267200" y="2209800"/>
            <a:ext cx="4414838" cy="2941638"/>
          </a:xfrm>
          <a:prstGeom prst="rect">
            <a:avLst/>
          </a:prstGeom>
          <a:noFill/>
          <a:extLst>
            <a:ext uri="{909E8E84-426E-40DD-AFC4-6F175D3DCCD1}">
              <a14:hiddenFill xmlns:a14="http://schemas.microsoft.com/office/drawing/2010/main">
                <a:solidFill>
                  <a:srgbClr val="FFFFFF"/>
                </a:solidFill>
              </a14:hiddenFill>
            </a:ext>
          </a:extLst>
        </p:spPr>
      </p:pic>
      <p:sp>
        <p:nvSpPr>
          <p:cNvPr id="77834" name="Line 10"/>
          <p:cNvSpPr>
            <a:spLocks noChangeShapeType="1"/>
          </p:cNvSpPr>
          <p:nvPr/>
        </p:nvSpPr>
        <p:spPr bwMode="auto">
          <a:xfrm flipV="1">
            <a:off x="6858000" y="3352800"/>
            <a:ext cx="0" cy="2286000"/>
          </a:xfrm>
          <a:prstGeom prst="line">
            <a:avLst/>
          </a:prstGeom>
          <a:noFill/>
          <a:ln w="571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Tree>
    <p:extLst>
      <p:ext uri="{BB962C8B-B14F-4D97-AF65-F5344CB8AC3E}">
        <p14:creationId xmlns:p14="http://schemas.microsoft.com/office/powerpoint/2010/main" val="194917816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838200"/>
            <a:ext cx="2971800" cy="1523998"/>
          </a:xfrm>
        </p:spPr>
        <p:txBody>
          <a:bodyPr>
            <a:normAutofit/>
          </a:bodyPr>
          <a:lstStyle/>
          <a:p>
            <a:pPr algn="ctr"/>
            <a:r>
              <a:rPr lang="en-US" sz="2400" dirty="0" smtClean="0"/>
              <a:t>Peach </a:t>
            </a:r>
            <a:r>
              <a:rPr lang="en-US" sz="2400" dirty="0" err="1" smtClean="0"/>
              <a:t>peach</a:t>
            </a:r>
            <a:r>
              <a:rPr lang="en-US" sz="2400" dirty="0" smtClean="0"/>
              <a:t> trunk cross-section</a:t>
            </a:r>
            <a:endParaRPr lang="en-US" sz="2400" dirty="0"/>
          </a:p>
        </p:txBody>
      </p:sp>
      <p:pic>
        <p:nvPicPr>
          <p:cNvPr id="1026" name="Picture 2"/>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1783219" y="15544800"/>
            <a:ext cx="2514600" cy="3352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descr="C:\Users\shane\Pictures\PeachBotanyPhenology\photo 1.JPG"/>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293257" y="2383873"/>
            <a:ext cx="3977929" cy="2983447"/>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3" descr="C:\Users\shane\Pictures\PeachBotanyPhenology\photo 1.JPG"/>
          <p:cNvPicPr>
            <a:picLocks noChangeAspect="1" noChangeArrowheads="1"/>
          </p:cNvPicPr>
          <p:nvPr/>
        </p:nvPicPr>
        <p:blipFill rotWithShape="1">
          <a:blip r:embed="rId4" cstate="screen">
            <a:extLst>
              <a:ext uri="{28A0092B-C50C-407E-A947-70E740481C1C}">
                <a14:useLocalDpi xmlns:a14="http://schemas.microsoft.com/office/drawing/2010/main"/>
              </a:ext>
            </a:extLst>
          </a:blip>
          <a:srcRect/>
          <a:stretch/>
        </p:blipFill>
        <p:spPr bwMode="auto">
          <a:xfrm>
            <a:off x="4822413" y="3276600"/>
            <a:ext cx="3773701" cy="1524000"/>
          </a:xfrm>
          <a:prstGeom prst="rect">
            <a:avLst/>
          </a:prstGeom>
          <a:noFill/>
          <a:extLst>
            <a:ext uri="{909E8E84-426E-40DD-AFC4-6F175D3DCCD1}">
              <a14:hiddenFill xmlns:a14="http://schemas.microsoft.com/office/drawing/2010/main">
                <a:solidFill>
                  <a:srgbClr val="FFFFFF"/>
                </a:solidFill>
              </a14:hiddenFill>
            </a:ext>
          </a:extLst>
        </p:spPr>
      </p:pic>
      <p:sp>
        <p:nvSpPr>
          <p:cNvPr id="12" name="Right Brace 11"/>
          <p:cNvSpPr/>
          <p:nvPr/>
        </p:nvSpPr>
        <p:spPr>
          <a:xfrm rot="16200000">
            <a:off x="6020811" y="1163803"/>
            <a:ext cx="553192" cy="2949986"/>
          </a:xfrm>
          <a:prstGeom prst="rightBrace">
            <a:avLst/>
          </a:pr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3" name="TextBox 12"/>
          <p:cNvSpPr txBox="1"/>
          <p:nvPr/>
        </p:nvSpPr>
        <p:spPr>
          <a:xfrm>
            <a:off x="5852297" y="2057400"/>
            <a:ext cx="856966" cy="307777"/>
          </a:xfrm>
          <a:prstGeom prst="rect">
            <a:avLst/>
          </a:prstGeom>
          <a:noFill/>
        </p:spPr>
        <p:txBody>
          <a:bodyPr wrap="none" rtlCol="0">
            <a:spAutoFit/>
          </a:bodyPr>
          <a:lstStyle/>
          <a:p>
            <a:r>
              <a:rPr lang="en-US" sz="1400" dirty="0" smtClean="0"/>
              <a:t>Sapwood</a:t>
            </a:r>
            <a:endParaRPr lang="en-US" sz="1400" dirty="0"/>
          </a:p>
        </p:txBody>
      </p:sp>
      <p:sp>
        <p:nvSpPr>
          <p:cNvPr id="19" name="Right Brace 18"/>
          <p:cNvSpPr/>
          <p:nvPr/>
        </p:nvSpPr>
        <p:spPr>
          <a:xfrm rot="16200000">
            <a:off x="5992607" y="430006"/>
            <a:ext cx="533400" cy="2873786"/>
          </a:xfrm>
          <a:prstGeom prst="rightBrace">
            <a:avLst/>
          </a:pr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20" name="TextBox 19"/>
          <p:cNvSpPr txBox="1"/>
          <p:nvPr/>
        </p:nvSpPr>
        <p:spPr>
          <a:xfrm>
            <a:off x="5999676" y="1216223"/>
            <a:ext cx="629724" cy="307777"/>
          </a:xfrm>
          <a:prstGeom prst="rect">
            <a:avLst/>
          </a:prstGeom>
          <a:noFill/>
        </p:spPr>
        <p:txBody>
          <a:bodyPr wrap="none" rtlCol="0">
            <a:spAutoFit/>
          </a:bodyPr>
          <a:lstStyle/>
          <a:p>
            <a:r>
              <a:rPr lang="en-US" sz="1400" dirty="0" smtClean="0"/>
              <a:t>Xylem</a:t>
            </a:r>
            <a:endParaRPr lang="en-US" sz="1400" dirty="0"/>
          </a:p>
        </p:txBody>
      </p:sp>
      <p:sp>
        <p:nvSpPr>
          <p:cNvPr id="15" name="TextBox 14"/>
          <p:cNvSpPr txBox="1"/>
          <p:nvPr/>
        </p:nvSpPr>
        <p:spPr>
          <a:xfrm>
            <a:off x="4794880" y="4876800"/>
            <a:ext cx="3828766" cy="584775"/>
          </a:xfrm>
          <a:prstGeom prst="rect">
            <a:avLst/>
          </a:prstGeom>
          <a:noFill/>
        </p:spPr>
        <p:txBody>
          <a:bodyPr wrap="square" rtlCol="0">
            <a:spAutoFit/>
          </a:bodyPr>
          <a:lstStyle/>
          <a:p>
            <a:r>
              <a:rPr lang="en-US" sz="1600" u="sng" dirty="0"/>
              <a:t>Sapwood</a:t>
            </a:r>
            <a:r>
              <a:rPr lang="en-US" sz="1600" dirty="0"/>
              <a:t> – water conduction, active disease defense, </a:t>
            </a:r>
            <a:endParaRPr lang="en-US" sz="1600" dirty="0" smtClean="0"/>
          </a:p>
        </p:txBody>
      </p:sp>
      <p:cxnSp>
        <p:nvCxnSpPr>
          <p:cNvPr id="21" name="Elbow Connector 20"/>
          <p:cNvCxnSpPr/>
          <p:nvPr/>
        </p:nvCxnSpPr>
        <p:spPr>
          <a:xfrm rot="5400000">
            <a:off x="7003750" y="2279343"/>
            <a:ext cx="1842104" cy="2"/>
          </a:xfrm>
          <a:prstGeom prst="bentConnector3">
            <a:avLst>
              <a:gd name="adj1" fmla="val 50000"/>
            </a:avLst>
          </a:prstGeom>
          <a:ln>
            <a:tailEnd type="arrow"/>
          </a:ln>
        </p:spPr>
        <p:style>
          <a:lnRef idx="2">
            <a:schemeClr val="accent1"/>
          </a:lnRef>
          <a:fillRef idx="0">
            <a:schemeClr val="accent1"/>
          </a:fillRef>
          <a:effectRef idx="1">
            <a:schemeClr val="accent1"/>
          </a:effectRef>
          <a:fontRef idx="minor">
            <a:schemeClr val="tx1"/>
          </a:fontRef>
        </p:style>
      </p:cxnSp>
      <p:sp>
        <p:nvSpPr>
          <p:cNvPr id="27" name="TextBox 26"/>
          <p:cNvSpPr txBox="1"/>
          <p:nvPr/>
        </p:nvSpPr>
        <p:spPr>
          <a:xfrm>
            <a:off x="8181702" y="1204404"/>
            <a:ext cx="740908" cy="307777"/>
          </a:xfrm>
          <a:prstGeom prst="rect">
            <a:avLst/>
          </a:prstGeom>
          <a:noFill/>
        </p:spPr>
        <p:txBody>
          <a:bodyPr wrap="none" rtlCol="0">
            <a:spAutoFit/>
          </a:bodyPr>
          <a:lstStyle/>
          <a:p>
            <a:r>
              <a:rPr lang="en-US" sz="1400" dirty="0" smtClean="0"/>
              <a:t>Phloem</a:t>
            </a:r>
            <a:endParaRPr lang="en-US" sz="1400" dirty="0"/>
          </a:p>
        </p:txBody>
      </p:sp>
      <p:cxnSp>
        <p:nvCxnSpPr>
          <p:cNvPr id="28" name="Elbow Connector 27"/>
          <p:cNvCxnSpPr/>
          <p:nvPr/>
        </p:nvCxnSpPr>
        <p:spPr>
          <a:xfrm rot="5400000">
            <a:off x="8126582" y="2641667"/>
            <a:ext cx="572987" cy="547451"/>
          </a:xfrm>
          <a:prstGeom prst="bentConnector3">
            <a:avLst>
              <a:gd name="adj1" fmla="val 50000"/>
            </a:avLst>
          </a:prstGeom>
          <a:ln>
            <a:tailEnd type="arrow"/>
          </a:ln>
        </p:spPr>
        <p:style>
          <a:lnRef idx="2">
            <a:schemeClr val="accent1"/>
          </a:lnRef>
          <a:fillRef idx="0">
            <a:schemeClr val="accent1"/>
          </a:fillRef>
          <a:effectRef idx="1">
            <a:schemeClr val="accent1"/>
          </a:effectRef>
          <a:fontRef idx="minor">
            <a:schemeClr val="tx1"/>
          </a:fontRef>
        </p:style>
      </p:cxnSp>
      <p:sp>
        <p:nvSpPr>
          <p:cNvPr id="32" name="TextBox 31"/>
          <p:cNvSpPr txBox="1"/>
          <p:nvPr/>
        </p:nvSpPr>
        <p:spPr>
          <a:xfrm>
            <a:off x="8426457" y="2312634"/>
            <a:ext cx="513282" cy="307777"/>
          </a:xfrm>
          <a:prstGeom prst="rect">
            <a:avLst/>
          </a:prstGeom>
          <a:noFill/>
        </p:spPr>
        <p:txBody>
          <a:bodyPr wrap="none" rtlCol="0">
            <a:spAutoFit/>
          </a:bodyPr>
          <a:lstStyle/>
          <a:p>
            <a:r>
              <a:rPr lang="en-US" sz="1400" dirty="0" smtClean="0"/>
              <a:t>Bark</a:t>
            </a:r>
            <a:endParaRPr lang="en-US" sz="1400" dirty="0"/>
          </a:p>
        </p:txBody>
      </p:sp>
      <p:cxnSp>
        <p:nvCxnSpPr>
          <p:cNvPr id="40" name="Elbow Connector 39"/>
          <p:cNvCxnSpPr/>
          <p:nvPr/>
        </p:nvCxnSpPr>
        <p:spPr>
          <a:xfrm rot="5400000">
            <a:off x="7668830" y="2012274"/>
            <a:ext cx="1295402" cy="471250"/>
          </a:xfrm>
          <a:prstGeom prst="bentConnector3">
            <a:avLst>
              <a:gd name="adj1" fmla="val 50000"/>
            </a:avLst>
          </a:prstGeom>
          <a:ln>
            <a:tailEnd type="arrow"/>
          </a:ln>
        </p:spPr>
        <p:style>
          <a:lnRef idx="2">
            <a:schemeClr val="accent1"/>
          </a:lnRef>
          <a:fillRef idx="0">
            <a:schemeClr val="accent1"/>
          </a:fillRef>
          <a:effectRef idx="1">
            <a:schemeClr val="accent1"/>
          </a:effectRef>
          <a:fontRef idx="minor">
            <a:schemeClr val="tx1"/>
          </a:fontRef>
        </p:style>
      </p:cxnSp>
      <p:sp>
        <p:nvSpPr>
          <p:cNvPr id="46" name="TextBox 45"/>
          <p:cNvSpPr txBox="1"/>
          <p:nvPr/>
        </p:nvSpPr>
        <p:spPr>
          <a:xfrm>
            <a:off x="7467600" y="887714"/>
            <a:ext cx="883575" cy="307777"/>
          </a:xfrm>
          <a:prstGeom prst="rect">
            <a:avLst/>
          </a:prstGeom>
          <a:noFill/>
        </p:spPr>
        <p:txBody>
          <a:bodyPr wrap="none" rtlCol="0">
            <a:spAutoFit/>
          </a:bodyPr>
          <a:lstStyle/>
          <a:p>
            <a:r>
              <a:rPr lang="en-US" sz="1400" dirty="0" smtClean="0"/>
              <a:t>Cambium</a:t>
            </a:r>
            <a:endParaRPr lang="en-US" sz="1400" dirty="0"/>
          </a:p>
        </p:txBody>
      </p:sp>
    </p:spTree>
    <p:extLst>
      <p:ext uri="{BB962C8B-B14F-4D97-AF65-F5344CB8AC3E}">
        <p14:creationId xmlns:p14="http://schemas.microsoft.com/office/powerpoint/2010/main" val="297981200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2057400" y="1478449"/>
            <a:ext cx="5334000" cy="453469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extBox 1"/>
          <p:cNvSpPr txBox="1"/>
          <p:nvPr/>
        </p:nvSpPr>
        <p:spPr>
          <a:xfrm>
            <a:off x="1752600" y="685800"/>
            <a:ext cx="5943600" cy="461665"/>
          </a:xfrm>
          <a:prstGeom prst="rect">
            <a:avLst/>
          </a:prstGeom>
          <a:noFill/>
        </p:spPr>
        <p:txBody>
          <a:bodyPr wrap="square" rtlCol="0">
            <a:spAutoFit/>
          </a:bodyPr>
          <a:lstStyle/>
          <a:p>
            <a:r>
              <a:rPr lang="en-US" sz="2400" dirty="0" smtClean="0"/>
              <a:t>Low temperature damage to peach sapwood  </a:t>
            </a:r>
            <a:endParaRPr lang="en-US" sz="2400" dirty="0"/>
          </a:p>
        </p:txBody>
      </p:sp>
      <p:sp>
        <p:nvSpPr>
          <p:cNvPr id="3" name="Rectangle 2"/>
          <p:cNvSpPr/>
          <p:nvPr/>
        </p:nvSpPr>
        <p:spPr>
          <a:xfrm>
            <a:off x="3124200" y="6096000"/>
            <a:ext cx="3679469" cy="369332"/>
          </a:xfrm>
          <a:prstGeom prst="rect">
            <a:avLst/>
          </a:prstGeom>
        </p:spPr>
        <p:txBody>
          <a:bodyPr wrap="none">
            <a:spAutoFit/>
          </a:bodyPr>
          <a:lstStyle/>
          <a:p>
            <a:r>
              <a:rPr lang="en-US" i="1" dirty="0"/>
              <a:t>Trees were exposed to -17 F or </a:t>
            </a:r>
            <a:r>
              <a:rPr lang="en-US" i="1" dirty="0" smtClean="0"/>
              <a:t>lower</a:t>
            </a:r>
            <a:endParaRPr lang="en-US" i="1" dirty="0"/>
          </a:p>
        </p:txBody>
      </p:sp>
    </p:spTree>
    <p:extLst>
      <p:ext uri="{BB962C8B-B14F-4D97-AF65-F5344CB8AC3E}">
        <p14:creationId xmlns:p14="http://schemas.microsoft.com/office/powerpoint/2010/main" val="250570394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Purpose of talk</a:t>
            </a:r>
            <a:endParaRPr lang="en-US" dirty="0"/>
          </a:p>
        </p:txBody>
      </p:sp>
      <p:sp>
        <p:nvSpPr>
          <p:cNvPr id="3" name="Content Placeholder 2"/>
          <p:cNvSpPr>
            <a:spLocks noGrp="1"/>
          </p:cNvSpPr>
          <p:nvPr>
            <p:ph idx="1"/>
          </p:nvPr>
        </p:nvSpPr>
        <p:spPr>
          <a:xfrm>
            <a:off x="457200" y="2059668"/>
            <a:ext cx="5715000" cy="4066495"/>
          </a:xfrm>
        </p:spPr>
        <p:txBody>
          <a:bodyPr/>
          <a:lstStyle/>
          <a:p>
            <a:r>
              <a:rPr lang="en-US" sz="2400" dirty="0" smtClean="0"/>
              <a:t>Increase your ability to assess cold damage in peach</a:t>
            </a:r>
          </a:p>
          <a:p>
            <a:r>
              <a:rPr lang="en-US" sz="2400" dirty="0" smtClean="0"/>
              <a:t>Increase your ability to anticipate damage based on type of cold event and peach orchard situation</a:t>
            </a:r>
          </a:p>
          <a:p>
            <a:r>
              <a:rPr lang="en-US" sz="2400" dirty="0" smtClean="0"/>
              <a:t>Help learn / reinforce strategies to reduce impact of future cold events</a:t>
            </a:r>
          </a:p>
          <a:p>
            <a:endParaRPr lang="en-US" sz="2400" dirty="0" smtClean="0"/>
          </a:p>
        </p:txBody>
      </p:sp>
      <p:pic>
        <p:nvPicPr>
          <p:cNvPr id="4" name="Picture 3"/>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6324600" y="1524000"/>
            <a:ext cx="2413000" cy="1809750"/>
          </a:xfrm>
          <a:prstGeom prst="rect">
            <a:avLst/>
          </a:prstGeom>
        </p:spPr>
      </p:pic>
    </p:spTree>
    <p:extLst>
      <p:ext uri="{BB962C8B-B14F-4D97-AF65-F5344CB8AC3E}">
        <p14:creationId xmlns:p14="http://schemas.microsoft.com/office/powerpoint/2010/main" val="423502905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92390" y="5257800"/>
            <a:ext cx="2971800" cy="761999"/>
          </a:xfrm>
        </p:spPr>
        <p:txBody>
          <a:bodyPr>
            <a:normAutofit/>
          </a:bodyPr>
          <a:lstStyle/>
          <a:p>
            <a:pPr algn="ctr"/>
            <a:r>
              <a:rPr lang="en-US" sz="2000" dirty="0" smtClean="0">
                <a:solidFill>
                  <a:schemeClr val="tx1"/>
                </a:solidFill>
              </a:rPr>
              <a:t>Older peach trunk cross-section</a:t>
            </a:r>
            <a:endParaRPr lang="en-US" sz="2000" dirty="0">
              <a:solidFill>
                <a:schemeClr val="tx1"/>
              </a:solidFill>
            </a:endParaRPr>
          </a:p>
        </p:txBody>
      </p:sp>
      <p:pic>
        <p:nvPicPr>
          <p:cNvPr id="1026" name="Picture 2"/>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1783219" y="15544800"/>
            <a:ext cx="2514600" cy="3352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2" name="Right Brace 11"/>
          <p:cNvSpPr/>
          <p:nvPr/>
        </p:nvSpPr>
        <p:spPr>
          <a:xfrm rot="16200000">
            <a:off x="6964235" y="2107227"/>
            <a:ext cx="553192" cy="1063137"/>
          </a:xfrm>
          <a:prstGeom prst="rightBrace">
            <a:avLst/>
          </a:pr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3" name="TextBox 12"/>
          <p:cNvSpPr txBox="1"/>
          <p:nvPr/>
        </p:nvSpPr>
        <p:spPr>
          <a:xfrm>
            <a:off x="6610634" y="2057400"/>
            <a:ext cx="856966" cy="307777"/>
          </a:xfrm>
          <a:prstGeom prst="rect">
            <a:avLst/>
          </a:prstGeom>
          <a:noFill/>
        </p:spPr>
        <p:txBody>
          <a:bodyPr wrap="none" rtlCol="0">
            <a:spAutoFit/>
          </a:bodyPr>
          <a:lstStyle/>
          <a:p>
            <a:r>
              <a:rPr lang="en-US" sz="1400" dirty="0" smtClean="0"/>
              <a:t>Sapwood</a:t>
            </a:r>
            <a:endParaRPr lang="en-US" sz="1400" dirty="0"/>
          </a:p>
        </p:txBody>
      </p:sp>
      <p:sp>
        <p:nvSpPr>
          <p:cNvPr id="17" name="Right Brace 16"/>
          <p:cNvSpPr/>
          <p:nvPr/>
        </p:nvSpPr>
        <p:spPr>
          <a:xfrm rot="16200000">
            <a:off x="5641648" y="1858334"/>
            <a:ext cx="533400" cy="1601834"/>
          </a:xfrm>
          <a:prstGeom prst="rightBrace">
            <a:avLst/>
          </a:pr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8" name="TextBox 17"/>
          <p:cNvSpPr txBox="1"/>
          <p:nvPr/>
        </p:nvSpPr>
        <p:spPr>
          <a:xfrm>
            <a:off x="5307596" y="2057399"/>
            <a:ext cx="1006942" cy="307777"/>
          </a:xfrm>
          <a:prstGeom prst="rect">
            <a:avLst/>
          </a:prstGeom>
          <a:noFill/>
        </p:spPr>
        <p:txBody>
          <a:bodyPr wrap="none" rtlCol="0">
            <a:spAutoFit/>
          </a:bodyPr>
          <a:lstStyle/>
          <a:p>
            <a:r>
              <a:rPr lang="en-US" sz="1400" dirty="0" smtClean="0"/>
              <a:t>Heartwood</a:t>
            </a:r>
            <a:endParaRPr lang="en-US" sz="1400" dirty="0"/>
          </a:p>
        </p:txBody>
      </p:sp>
      <p:sp>
        <p:nvSpPr>
          <p:cNvPr id="19" name="Right Brace 18"/>
          <p:cNvSpPr/>
          <p:nvPr/>
        </p:nvSpPr>
        <p:spPr>
          <a:xfrm rot="16200000">
            <a:off x="6135114" y="572513"/>
            <a:ext cx="533400" cy="2588771"/>
          </a:xfrm>
          <a:prstGeom prst="rightBrace">
            <a:avLst/>
          </a:pr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20" name="TextBox 19"/>
          <p:cNvSpPr txBox="1"/>
          <p:nvPr/>
        </p:nvSpPr>
        <p:spPr>
          <a:xfrm>
            <a:off x="5999676" y="1216223"/>
            <a:ext cx="629724" cy="307777"/>
          </a:xfrm>
          <a:prstGeom prst="rect">
            <a:avLst/>
          </a:prstGeom>
          <a:noFill/>
        </p:spPr>
        <p:txBody>
          <a:bodyPr wrap="none" rtlCol="0">
            <a:spAutoFit/>
          </a:bodyPr>
          <a:lstStyle/>
          <a:p>
            <a:r>
              <a:rPr lang="en-US" sz="1400" dirty="0" smtClean="0"/>
              <a:t>Xylem</a:t>
            </a:r>
            <a:endParaRPr lang="en-US" sz="1400" dirty="0"/>
          </a:p>
        </p:txBody>
      </p:sp>
      <p:sp>
        <p:nvSpPr>
          <p:cNvPr id="15" name="TextBox 14"/>
          <p:cNvSpPr txBox="1"/>
          <p:nvPr/>
        </p:nvSpPr>
        <p:spPr>
          <a:xfrm>
            <a:off x="4794880" y="4876800"/>
            <a:ext cx="3828766" cy="1815882"/>
          </a:xfrm>
          <a:prstGeom prst="rect">
            <a:avLst/>
          </a:prstGeom>
          <a:noFill/>
        </p:spPr>
        <p:txBody>
          <a:bodyPr wrap="square" rtlCol="0">
            <a:spAutoFit/>
          </a:bodyPr>
          <a:lstStyle/>
          <a:p>
            <a:r>
              <a:rPr lang="en-US" sz="1600" u="sng" dirty="0"/>
              <a:t>Sapwood</a:t>
            </a:r>
            <a:r>
              <a:rPr lang="en-US" sz="1600" dirty="0"/>
              <a:t> – </a:t>
            </a:r>
            <a:r>
              <a:rPr lang="en-US" sz="1600" dirty="0" smtClean="0"/>
              <a:t>outer rings of xylem, water </a:t>
            </a:r>
            <a:r>
              <a:rPr lang="en-US" sz="1600" dirty="0"/>
              <a:t>conduction, active disease defense, protection of </a:t>
            </a:r>
            <a:r>
              <a:rPr lang="en-US" sz="1600" dirty="0" smtClean="0"/>
              <a:t>inner heartwood center.</a:t>
            </a:r>
          </a:p>
          <a:p>
            <a:endParaRPr lang="en-US" sz="1600" dirty="0"/>
          </a:p>
          <a:p>
            <a:r>
              <a:rPr lang="en-US" sz="1600" u="sng" dirty="0" smtClean="0"/>
              <a:t>Heartwood</a:t>
            </a:r>
            <a:r>
              <a:rPr lang="en-US" sz="1600" dirty="0" smtClean="0"/>
              <a:t> – 4+ years in age, support, little water movement, no disease suppression</a:t>
            </a:r>
          </a:p>
          <a:p>
            <a:endParaRPr lang="en-US" sz="1600" dirty="0" smtClean="0"/>
          </a:p>
        </p:txBody>
      </p:sp>
      <p:cxnSp>
        <p:nvCxnSpPr>
          <p:cNvPr id="21" name="Elbow Connector 20"/>
          <p:cNvCxnSpPr/>
          <p:nvPr/>
        </p:nvCxnSpPr>
        <p:spPr>
          <a:xfrm rot="5400000">
            <a:off x="7003750" y="2279343"/>
            <a:ext cx="1842104" cy="2"/>
          </a:xfrm>
          <a:prstGeom prst="bentConnector3">
            <a:avLst>
              <a:gd name="adj1" fmla="val 50000"/>
            </a:avLst>
          </a:prstGeom>
          <a:ln>
            <a:tailEnd type="arrow"/>
          </a:ln>
        </p:spPr>
        <p:style>
          <a:lnRef idx="2">
            <a:schemeClr val="accent1"/>
          </a:lnRef>
          <a:fillRef idx="0">
            <a:schemeClr val="accent1"/>
          </a:fillRef>
          <a:effectRef idx="1">
            <a:schemeClr val="accent1"/>
          </a:effectRef>
          <a:fontRef idx="minor">
            <a:schemeClr val="tx1"/>
          </a:fontRef>
        </p:style>
      </p:cxnSp>
      <p:sp>
        <p:nvSpPr>
          <p:cNvPr id="27" name="TextBox 26"/>
          <p:cNvSpPr txBox="1"/>
          <p:nvPr/>
        </p:nvSpPr>
        <p:spPr>
          <a:xfrm>
            <a:off x="8181702" y="1204404"/>
            <a:ext cx="740908" cy="307777"/>
          </a:xfrm>
          <a:prstGeom prst="rect">
            <a:avLst/>
          </a:prstGeom>
          <a:noFill/>
        </p:spPr>
        <p:txBody>
          <a:bodyPr wrap="none" rtlCol="0">
            <a:spAutoFit/>
          </a:bodyPr>
          <a:lstStyle/>
          <a:p>
            <a:r>
              <a:rPr lang="en-US" sz="1400" dirty="0" smtClean="0"/>
              <a:t>Phloem</a:t>
            </a:r>
            <a:endParaRPr lang="en-US" sz="1400" dirty="0"/>
          </a:p>
        </p:txBody>
      </p:sp>
      <p:cxnSp>
        <p:nvCxnSpPr>
          <p:cNvPr id="28" name="Elbow Connector 27"/>
          <p:cNvCxnSpPr/>
          <p:nvPr/>
        </p:nvCxnSpPr>
        <p:spPr>
          <a:xfrm rot="5400000">
            <a:off x="8126582" y="2641667"/>
            <a:ext cx="572987" cy="547451"/>
          </a:xfrm>
          <a:prstGeom prst="bentConnector3">
            <a:avLst>
              <a:gd name="adj1" fmla="val 50000"/>
            </a:avLst>
          </a:prstGeom>
          <a:ln>
            <a:tailEnd type="arrow"/>
          </a:ln>
        </p:spPr>
        <p:style>
          <a:lnRef idx="2">
            <a:schemeClr val="accent1"/>
          </a:lnRef>
          <a:fillRef idx="0">
            <a:schemeClr val="accent1"/>
          </a:fillRef>
          <a:effectRef idx="1">
            <a:schemeClr val="accent1"/>
          </a:effectRef>
          <a:fontRef idx="minor">
            <a:schemeClr val="tx1"/>
          </a:fontRef>
        </p:style>
      </p:cxnSp>
      <p:sp>
        <p:nvSpPr>
          <p:cNvPr id="32" name="TextBox 31"/>
          <p:cNvSpPr txBox="1"/>
          <p:nvPr/>
        </p:nvSpPr>
        <p:spPr>
          <a:xfrm>
            <a:off x="8426457" y="2312634"/>
            <a:ext cx="513282" cy="307777"/>
          </a:xfrm>
          <a:prstGeom prst="rect">
            <a:avLst/>
          </a:prstGeom>
          <a:noFill/>
        </p:spPr>
        <p:txBody>
          <a:bodyPr wrap="none" rtlCol="0">
            <a:spAutoFit/>
          </a:bodyPr>
          <a:lstStyle/>
          <a:p>
            <a:r>
              <a:rPr lang="en-US" sz="1400" dirty="0" smtClean="0"/>
              <a:t>Bark</a:t>
            </a:r>
            <a:endParaRPr lang="en-US" sz="1400" dirty="0"/>
          </a:p>
        </p:txBody>
      </p:sp>
      <p:cxnSp>
        <p:nvCxnSpPr>
          <p:cNvPr id="40" name="Elbow Connector 39"/>
          <p:cNvCxnSpPr/>
          <p:nvPr/>
        </p:nvCxnSpPr>
        <p:spPr>
          <a:xfrm rot="5400000">
            <a:off x="7668830" y="2012274"/>
            <a:ext cx="1295402" cy="471250"/>
          </a:xfrm>
          <a:prstGeom prst="bentConnector3">
            <a:avLst>
              <a:gd name="adj1" fmla="val 50000"/>
            </a:avLst>
          </a:prstGeom>
          <a:ln>
            <a:tailEnd type="arrow"/>
          </a:ln>
        </p:spPr>
        <p:style>
          <a:lnRef idx="2">
            <a:schemeClr val="accent1"/>
          </a:lnRef>
          <a:fillRef idx="0">
            <a:schemeClr val="accent1"/>
          </a:fillRef>
          <a:effectRef idx="1">
            <a:schemeClr val="accent1"/>
          </a:effectRef>
          <a:fontRef idx="minor">
            <a:schemeClr val="tx1"/>
          </a:fontRef>
        </p:style>
      </p:cxnSp>
      <p:sp>
        <p:nvSpPr>
          <p:cNvPr id="46" name="TextBox 45"/>
          <p:cNvSpPr txBox="1"/>
          <p:nvPr/>
        </p:nvSpPr>
        <p:spPr>
          <a:xfrm>
            <a:off x="7467600" y="887714"/>
            <a:ext cx="883575" cy="307777"/>
          </a:xfrm>
          <a:prstGeom prst="rect">
            <a:avLst/>
          </a:prstGeom>
          <a:noFill/>
        </p:spPr>
        <p:txBody>
          <a:bodyPr wrap="none" rtlCol="0">
            <a:spAutoFit/>
          </a:bodyPr>
          <a:lstStyle/>
          <a:p>
            <a:r>
              <a:rPr lang="en-US" sz="1400" dirty="0" smtClean="0"/>
              <a:t>Cambium</a:t>
            </a:r>
            <a:endParaRPr lang="en-US" sz="1400" dirty="0"/>
          </a:p>
        </p:txBody>
      </p:sp>
      <p:pic>
        <p:nvPicPr>
          <p:cNvPr id="22" name="Picture 21"/>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762000" y="2392550"/>
            <a:ext cx="3032580" cy="2712850"/>
          </a:xfrm>
          <a:prstGeom prst="rect">
            <a:avLst/>
          </a:prstGeom>
        </p:spPr>
      </p:pic>
      <p:pic>
        <p:nvPicPr>
          <p:cNvPr id="23" name="Picture 22"/>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5107429" y="3246273"/>
            <a:ext cx="3729742" cy="1276165"/>
          </a:xfrm>
          <a:prstGeom prst="rect">
            <a:avLst/>
          </a:prstGeom>
        </p:spPr>
      </p:pic>
    </p:spTree>
    <p:extLst>
      <p:ext uri="{BB962C8B-B14F-4D97-AF65-F5344CB8AC3E}">
        <p14:creationId xmlns:p14="http://schemas.microsoft.com/office/powerpoint/2010/main" val="91970811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838200"/>
            <a:ext cx="8229600" cy="480233"/>
          </a:xfrm>
        </p:spPr>
        <p:txBody>
          <a:bodyPr>
            <a:normAutofit fontScale="90000"/>
          </a:bodyPr>
          <a:lstStyle/>
          <a:p>
            <a:r>
              <a:rPr lang="en-US" dirty="0" smtClean="0"/>
              <a:t>Peach </a:t>
            </a:r>
            <a:r>
              <a:rPr lang="en-US" dirty="0" err="1" smtClean="0"/>
              <a:t>peach</a:t>
            </a:r>
            <a:r>
              <a:rPr lang="en-US" dirty="0" smtClean="0"/>
              <a:t> trunk cross-section</a:t>
            </a:r>
            <a:endParaRPr lang="en-US" dirty="0"/>
          </a:p>
        </p:txBody>
      </p:sp>
      <p:pic>
        <p:nvPicPr>
          <p:cNvPr id="3" name="Picture 2"/>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4724400" y="2402368"/>
            <a:ext cx="3993019" cy="2994764"/>
          </a:xfrm>
          <a:prstGeom prst="rect">
            <a:avLst/>
          </a:prstGeom>
        </p:spPr>
      </p:pic>
      <p:pic>
        <p:nvPicPr>
          <p:cNvPr id="1026" name="Picture 2"/>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1783219" y="15544800"/>
            <a:ext cx="2514600" cy="3352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descr="C:\Users\shane\Pictures\PeachBotanyPhenology\photo 1.JPG"/>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293257" y="2383873"/>
            <a:ext cx="3977929" cy="2983447"/>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1562100" y="5636749"/>
            <a:ext cx="2057400" cy="369332"/>
          </a:xfrm>
          <a:prstGeom prst="rect">
            <a:avLst/>
          </a:prstGeom>
          <a:noFill/>
        </p:spPr>
        <p:txBody>
          <a:bodyPr wrap="square" rtlCol="0">
            <a:spAutoFit/>
          </a:bodyPr>
          <a:lstStyle/>
          <a:p>
            <a:r>
              <a:rPr lang="en-US" dirty="0" smtClean="0"/>
              <a:t>Undamaged</a:t>
            </a:r>
            <a:endParaRPr lang="en-US" dirty="0"/>
          </a:p>
        </p:txBody>
      </p:sp>
      <p:sp>
        <p:nvSpPr>
          <p:cNvPr id="9" name="TextBox 8"/>
          <p:cNvSpPr txBox="1"/>
          <p:nvPr/>
        </p:nvSpPr>
        <p:spPr>
          <a:xfrm>
            <a:off x="5257800" y="5638800"/>
            <a:ext cx="3276600" cy="369332"/>
          </a:xfrm>
          <a:prstGeom prst="rect">
            <a:avLst/>
          </a:prstGeom>
          <a:noFill/>
        </p:spPr>
        <p:txBody>
          <a:bodyPr wrap="square" rtlCol="0">
            <a:spAutoFit/>
          </a:bodyPr>
          <a:lstStyle/>
          <a:p>
            <a:r>
              <a:rPr lang="en-US" dirty="0" smtClean="0"/>
              <a:t>Damaged but generally healed</a:t>
            </a:r>
            <a:endParaRPr lang="en-US" dirty="0"/>
          </a:p>
        </p:txBody>
      </p:sp>
    </p:spTree>
    <p:extLst>
      <p:ext uri="{BB962C8B-B14F-4D97-AF65-F5344CB8AC3E}">
        <p14:creationId xmlns:p14="http://schemas.microsoft.com/office/powerpoint/2010/main" val="331533953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838200"/>
            <a:ext cx="8229600" cy="480233"/>
          </a:xfrm>
        </p:spPr>
        <p:txBody>
          <a:bodyPr>
            <a:normAutofit fontScale="90000"/>
          </a:bodyPr>
          <a:lstStyle/>
          <a:p>
            <a:r>
              <a:rPr lang="en-US" dirty="0" smtClean="0"/>
              <a:t>Peach trunk cross-section</a:t>
            </a:r>
            <a:endParaRPr lang="en-US" dirty="0"/>
          </a:p>
        </p:txBody>
      </p:sp>
      <p:pic>
        <p:nvPicPr>
          <p:cNvPr id="3" name="Picture 2"/>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990600" y="1905000"/>
            <a:ext cx="5192776" cy="3894582"/>
          </a:xfrm>
          <a:prstGeom prst="rect">
            <a:avLst/>
          </a:prstGeom>
        </p:spPr>
      </p:pic>
      <p:sp>
        <p:nvSpPr>
          <p:cNvPr id="4" name="TextBox 3"/>
          <p:cNvSpPr txBox="1"/>
          <p:nvPr/>
        </p:nvSpPr>
        <p:spPr>
          <a:xfrm>
            <a:off x="6629400" y="2362200"/>
            <a:ext cx="1752600" cy="1200329"/>
          </a:xfrm>
          <a:prstGeom prst="rect">
            <a:avLst/>
          </a:prstGeom>
          <a:noFill/>
        </p:spPr>
        <p:txBody>
          <a:bodyPr wrap="square" rtlCol="0">
            <a:spAutoFit/>
          </a:bodyPr>
          <a:lstStyle/>
          <a:p>
            <a:r>
              <a:rPr lang="en-US" dirty="0" smtClean="0"/>
              <a:t>Heartwood poorly protected by sapwood layer</a:t>
            </a:r>
            <a:endParaRPr lang="en-US" dirty="0"/>
          </a:p>
        </p:txBody>
      </p:sp>
    </p:spTree>
    <p:extLst>
      <p:ext uri="{BB962C8B-B14F-4D97-AF65-F5344CB8AC3E}">
        <p14:creationId xmlns:p14="http://schemas.microsoft.com/office/powerpoint/2010/main" val="377994092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rot="5400000">
            <a:off x="2308992" y="1998030"/>
            <a:ext cx="3454400" cy="2590800"/>
          </a:xfrm>
          <a:prstGeom prst="rect">
            <a:avLst/>
          </a:prstGeom>
        </p:spPr>
      </p:pic>
      <p:pic>
        <p:nvPicPr>
          <p:cNvPr id="4" name="Picture 2" descr="image004"/>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5560192" y="1564093"/>
            <a:ext cx="2517008" cy="3456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5"/>
          <p:cNvSpPr txBox="1"/>
          <p:nvPr/>
        </p:nvSpPr>
        <p:spPr>
          <a:xfrm>
            <a:off x="5751896" y="5257800"/>
            <a:ext cx="2133600" cy="738664"/>
          </a:xfrm>
          <a:prstGeom prst="rect">
            <a:avLst/>
          </a:prstGeom>
          <a:noFill/>
        </p:spPr>
        <p:txBody>
          <a:bodyPr wrap="square" rtlCol="0">
            <a:spAutoFit/>
          </a:bodyPr>
          <a:lstStyle/>
          <a:p>
            <a:r>
              <a:rPr lang="en-US" sz="1400" dirty="0" smtClean="0"/>
              <a:t>Wood rotting fungi are usually indication that heartwood is infected</a:t>
            </a:r>
            <a:endParaRPr lang="en-US" sz="1400" dirty="0"/>
          </a:p>
        </p:txBody>
      </p:sp>
      <p:sp>
        <p:nvSpPr>
          <p:cNvPr id="7" name="TextBox 6"/>
          <p:cNvSpPr txBox="1"/>
          <p:nvPr/>
        </p:nvSpPr>
        <p:spPr>
          <a:xfrm>
            <a:off x="2969392" y="5257800"/>
            <a:ext cx="2133600" cy="523220"/>
          </a:xfrm>
          <a:prstGeom prst="rect">
            <a:avLst/>
          </a:prstGeom>
          <a:noFill/>
        </p:spPr>
        <p:txBody>
          <a:bodyPr wrap="square" rtlCol="0">
            <a:spAutoFit/>
          </a:bodyPr>
          <a:lstStyle/>
          <a:p>
            <a:r>
              <a:rPr lang="en-US" sz="1400" dirty="0" smtClean="0"/>
              <a:t>Deterioration of inner wood layers</a:t>
            </a:r>
            <a:endParaRPr lang="en-US" sz="1400" dirty="0"/>
          </a:p>
        </p:txBody>
      </p:sp>
      <p:cxnSp>
        <p:nvCxnSpPr>
          <p:cNvPr id="3" name="Straight Arrow Connector 2"/>
          <p:cNvCxnSpPr/>
          <p:nvPr/>
        </p:nvCxnSpPr>
        <p:spPr>
          <a:xfrm flipV="1">
            <a:off x="2283592" y="3200400"/>
            <a:ext cx="1219200" cy="76200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59712628"/>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2"/>
          <p:cNvSpPr>
            <a:spLocks noGrp="1" noChangeArrowheads="1"/>
          </p:cNvSpPr>
          <p:nvPr>
            <p:ph type="title"/>
          </p:nvPr>
        </p:nvSpPr>
        <p:spPr bwMode="auto">
          <a:xfrm>
            <a:off x="457200" y="990600"/>
            <a:ext cx="8229600" cy="856488"/>
          </a:xfrm>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r>
              <a:rPr lang="en-US" altLang="en-US" sz="2000" dirty="0"/>
              <a:t>Peach tree decline due to </a:t>
            </a:r>
            <a:r>
              <a:rPr lang="en-US" altLang="en-US" sz="2000" dirty="0" err="1"/>
              <a:t>Leucostoma</a:t>
            </a:r>
            <a:r>
              <a:rPr lang="en-US" altLang="en-US" sz="2000" dirty="0"/>
              <a:t> (</a:t>
            </a:r>
            <a:r>
              <a:rPr lang="en-US" altLang="en-US" sz="2000" dirty="0" err="1"/>
              <a:t>Cytospora</a:t>
            </a:r>
            <a:r>
              <a:rPr lang="en-US" altLang="en-US" sz="2000" dirty="0"/>
              <a:t>) canker</a:t>
            </a:r>
          </a:p>
        </p:txBody>
      </p:sp>
      <p:pic>
        <p:nvPicPr>
          <p:cNvPr id="85001" name="Picture 9" descr="canker1"/>
          <p:cNvPicPr>
            <a:picLocks noGrp="1" noChangeAspect="1" noChangeArrowheads="1"/>
          </p:cNvPicPr>
          <p:nvPr>
            <p:ph sz="half" idx="1"/>
          </p:nvPr>
        </p:nvPicPr>
        <p:blipFill>
          <a:blip r:embed="rId2" cstate="screen">
            <a:lum bright="-12000" contrast="-12000"/>
            <a:extLst>
              <a:ext uri="{28A0092B-C50C-407E-A947-70E740481C1C}">
                <a14:useLocalDpi xmlns:a14="http://schemas.microsoft.com/office/drawing/2010/main"/>
              </a:ext>
            </a:extLst>
          </a:blip>
          <a:srcRect/>
          <a:stretch>
            <a:fillRect/>
          </a:stretch>
        </p:blipFill>
        <p:spPr>
          <a:xfrm>
            <a:off x="1828800" y="1676400"/>
            <a:ext cx="2362200" cy="28575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85003" name="Picture 11" descr="oldpeach"/>
          <p:cNvPicPr>
            <a:picLocks noGrp="1" noChangeAspect="1" noChangeArrowheads="1"/>
          </p:cNvPicPr>
          <p:nvPr>
            <p:ph sz="half" idx="2"/>
          </p:nvPr>
        </p:nvPicPr>
        <p:blipFill>
          <a:blip r:embed="rId3" cstate="screen">
            <a:lum bright="18000"/>
            <a:extLst>
              <a:ext uri="{28A0092B-C50C-407E-A947-70E740481C1C}">
                <a14:useLocalDpi xmlns:a14="http://schemas.microsoft.com/office/drawing/2010/main"/>
              </a:ext>
            </a:extLst>
          </a:blip>
          <a:srcRect/>
          <a:stretch>
            <a:fillRect/>
          </a:stretch>
        </p:blipFill>
        <p:spPr>
          <a:xfrm>
            <a:off x="4495800" y="1695451"/>
            <a:ext cx="2598240" cy="2819400"/>
          </a:xfr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85005" name="Text Box 13"/>
          <p:cNvSpPr txBox="1">
            <a:spLocks noChangeArrowheads="1"/>
          </p:cNvSpPr>
          <p:nvPr/>
        </p:nvSpPr>
        <p:spPr bwMode="auto">
          <a:xfrm>
            <a:off x="2286000" y="4678516"/>
            <a:ext cx="4572000"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en-US" altLang="en-US" dirty="0" smtClean="0"/>
              <a:t>Loss of scaffolds due to </a:t>
            </a:r>
            <a:r>
              <a:rPr lang="en-US" altLang="en-US" dirty="0" err="1" smtClean="0"/>
              <a:t>Leucostoma</a:t>
            </a:r>
            <a:r>
              <a:rPr lang="en-US" altLang="en-US" dirty="0" smtClean="0"/>
              <a:t> canker</a:t>
            </a:r>
            <a:endParaRPr lang="en-US" altLang="en-US" dirty="0"/>
          </a:p>
        </p:txBody>
      </p:sp>
    </p:spTree>
    <p:extLst>
      <p:ext uri="{BB962C8B-B14F-4D97-AF65-F5344CB8AC3E}">
        <p14:creationId xmlns:p14="http://schemas.microsoft.com/office/powerpoint/2010/main" val="3744373643"/>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4884422" y="152400"/>
            <a:ext cx="4114800" cy="3086100"/>
          </a:xfrm>
          <a:prstGeom prst="rect">
            <a:avLst/>
          </a:prstGeom>
        </p:spPr>
      </p:pic>
      <p:pic>
        <p:nvPicPr>
          <p:cNvPr id="7" name="Picture 6"/>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876800" y="3276599"/>
            <a:ext cx="4122422" cy="3091817"/>
          </a:xfrm>
          <a:prstGeom prst="rect">
            <a:avLst/>
          </a:prstGeom>
        </p:spPr>
      </p:pic>
      <p:sp>
        <p:nvSpPr>
          <p:cNvPr id="8" name="TextBox 7"/>
          <p:cNvSpPr txBox="1"/>
          <p:nvPr/>
        </p:nvSpPr>
        <p:spPr>
          <a:xfrm>
            <a:off x="226464" y="457200"/>
            <a:ext cx="2362200" cy="1200329"/>
          </a:xfrm>
          <a:prstGeom prst="rect">
            <a:avLst/>
          </a:prstGeom>
          <a:noFill/>
        </p:spPr>
        <p:txBody>
          <a:bodyPr wrap="square" rtlCol="0">
            <a:spAutoFit/>
          </a:bodyPr>
          <a:lstStyle/>
          <a:p>
            <a:r>
              <a:rPr lang="en-US" dirty="0" smtClean="0"/>
              <a:t>Rapid temperature drop in mid winter  2005 associated with later trunk splitting</a:t>
            </a:r>
            <a:endParaRPr lang="en-US" dirty="0"/>
          </a:p>
        </p:txBody>
      </p:sp>
      <p:pic>
        <p:nvPicPr>
          <p:cNvPr id="2051" name="Picture 3"/>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2728713" y="358997"/>
            <a:ext cx="1386087" cy="583520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Rectangle 8"/>
          <p:cNvSpPr/>
          <p:nvPr/>
        </p:nvSpPr>
        <p:spPr>
          <a:xfrm>
            <a:off x="3764872" y="3810000"/>
            <a:ext cx="381000" cy="533400"/>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3421756" y="4343400"/>
            <a:ext cx="343116" cy="1447800"/>
          </a:xfrm>
          <a:prstGeom prst="rect">
            <a:avLst/>
          </a:prstGeom>
          <a:no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71843927"/>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4884422" y="152400"/>
            <a:ext cx="4114800" cy="3086100"/>
          </a:xfrm>
          <a:prstGeom prst="rect">
            <a:avLst/>
          </a:prstGeom>
        </p:spPr>
      </p:pic>
      <p:pic>
        <p:nvPicPr>
          <p:cNvPr id="10" name="Picture 2"/>
          <p:cNvPicPr>
            <a:picLocks noChangeAspect="1" noChangeArrowheads="1"/>
          </p:cNvPicPr>
          <p:nvPr/>
        </p:nvPicPr>
        <p:blipFill rotWithShape="1">
          <a:blip r:embed="rId3" cstate="screen">
            <a:extLst>
              <a:ext uri="{28A0092B-C50C-407E-A947-70E740481C1C}">
                <a14:useLocalDpi xmlns:a14="http://schemas.microsoft.com/office/drawing/2010/main"/>
              </a:ext>
            </a:extLst>
          </a:blip>
          <a:srcRect l="1944"/>
          <a:stretch/>
        </p:blipFill>
        <p:spPr bwMode="auto">
          <a:xfrm>
            <a:off x="467629" y="685800"/>
            <a:ext cx="3539784" cy="33147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extBox 1"/>
          <p:cNvSpPr txBox="1"/>
          <p:nvPr/>
        </p:nvSpPr>
        <p:spPr>
          <a:xfrm>
            <a:off x="678879" y="4267200"/>
            <a:ext cx="3217692" cy="830997"/>
          </a:xfrm>
          <a:prstGeom prst="rect">
            <a:avLst/>
          </a:prstGeom>
          <a:noFill/>
        </p:spPr>
        <p:txBody>
          <a:bodyPr wrap="square" rtlCol="0">
            <a:spAutoFit/>
          </a:bodyPr>
          <a:lstStyle/>
          <a:p>
            <a:r>
              <a:rPr lang="en-US" sz="1600" dirty="0" smtClean="0"/>
              <a:t>Annual layers of branch collar around growing side limb protect trunk from fungal pathogens</a:t>
            </a:r>
            <a:endParaRPr lang="en-US" sz="1600" dirty="0"/>
          </a:p>
        </p:txBody>
      </p:sp>
      <p:pic>
        <p:nvPicPr>
          <p:cNvPr id="2050" name="Picture 2"/>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4884422" y="3505199"/>
            <a:ext cx="4030978" cy="299227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Down Arrow 2"/>
          <p:cNvSpPr/>
          <p:nvPr/>
        </p:nvSpPr>
        <p:spPr>
          <a:xfrm rot="19554982">
            <a:off x="456589" y="1975352"/>
            <a:ext cx="114300" cy="3048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Down Arrow 12"/>
          <p:cNvSpPr/>
          <p:nvPr/>
        </p:nvSpPr>
        <p:spPr>
          <a:xfrm rot="19554982">
            <a:off x="1092638" y="1581151"/>
            <a:ext cx="114300" cy="3048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Down Arrow 13"/>
          <p:cNvSpPr/>
          <p:nvPr/>
        </p:nvSpPr>
        <p:spPr>
          <a:xfrm rot="19554982">
            <a:off x="1828189" y="1137152"/>
            <a:ext cx="114300" cy="3048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2514600" y="3757643"/>
            <a:ext cx="1676400" cy="276999"/>
          </a:xfrm>
          <a:prstGeom prst="rect">
            <a:avLst/>
          </a:prstGeom>
          <a:noFill/>
        </p:spPr>
        <p:txBody>
          <a:bodyPr wrap="square" rtlCol="0">
            <a:spAutoFit/>
          </a:bodyPr>
          <a:lstStyle/>
          <a:p>
            <a:r>
              <a:rPr lang="en-US" sz="1200" i="1" dirty="0" smtClean="0"/>
              <a:t>USDA drawing</a:t>
            </a:r>
            <a:endParaRPr lang="en-US" sz="1200" i="1" dirty="0"/>
          </a:p>
        </p:txBody>
      </p:sp>
      <p:sp>
        <p:nvSpPr>
          <p:cNvPr id="5" name="Right Arrow 4"/>
          <p:cNvSpPr/>
          <p:nvPr/>
        </p:nvSpPr>
        <p:spPr>
          <a:xfrm rot="20300310">
            <a:off x="5884041" y="1523541"/>
            <a:ext cx="762000" cy="235953"/>
          </a:xfrm>
          <a:prstGeom prst="rightArrow">
            <a:avLst/>
          </a:prstGeom>
          <a:solidFill>
            <a:schemeClr val="bg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222868940"/>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09600" y="1371600"/>
            <a:ext cx="4419600" cy="838200"/>
          </a:xfrm>
        </p:spPr>
        <p:txBody>
          <a:bodyPr>
            <a:noAutofit/>
          </a:bodyPr>
          <a:lstStyle/>
          <a:p>
            <a:r>
              <a:rPr lang="en-US" altLang="en-US" sz="2400" dirty="0" smtClean="0">
                <a:ea typeface="Gotham Book"/>
              </a:rPr>
              <a:t>Trees with dying / dead trunk cambium prone to splitting when growth resumes in spring. </a:t>
            </a:r>
            <a:endParaRPr lang="en-US" sz="2400" dirty="0"/>
          </a:p>
        </p:txBody>
      </p:sp>
      <p:pic>
        <p:nvPicPr>
          <p:cNvPr id="6" name="Picture 4" descr="peachtrunksplit"/>
          <p:cNvPicPr>
            <a:picLocks noChangeAspect="1" noChangeArrowheads="1"/>
          </p:cNvPicPr>
          <p:nvPr/>
        </p:nvPicPr>
        <p:blipFill>
          <a:blip r:embed="rId2" cstate="screen">
            <a:lum bright="18000"/>
            <a:extLst>
              <a:ext uri="{28A0092B-C50C-407E-A947-70E740481C1C}">
                <a14:useLocalDpi xmlns:a14="http://schemas.microsoft.com/office/drawing/2010/main"/>
              </a:ext>
            </a:extLst>
          </a:blip>
          <a:srcRect/>
          <a:stretch>
            <a:fillRect/>
          </a:stretch>
        </p:blipFill>
        <p:spPr bwMode="auto">
          <a:xfrm>
            <a:off x="5105400" y="1752600"/>
            <a:ext cx="3133725" cy="4065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Box 2"/>
          <p:cNvSpPr txBox="1"/>
          <p:nvPr/>
        </p:nvSpPr>
        <p:spPr>
          <a:xfrm>
            <a:off x="685800" y="3323729"/>
            <a:ext cx="3962400" cy="646331"/>
          </a:xfrm>
          <a:prstGeom prst="rect">
            <a:avLst/>
          </a:prstGeom>
          <a:noFill/>
        </p:spPr>
        <p:txBody>
          <a:bodyPr wrap="square" rtlCol="0">
            <a:spAutoFit/>
          </a:bodyPr>
          <a:lstStyle/>
          <a:p>
            <a:r>
              <a:rPr lang="en-US" dirty="0" smtClean="0"/>
              <a:t>Can use small nails to close opening if detected within a few days.</a:t>
            </a:r>
            <a:endParaRPr lang="en-US" dirty="0"/>
          </a:p>
        </p:txBody>
      </p:sp>
    </p:spTree>
    <p:extLst>
      <p:ext uri="{BB962C8B-B14F-4D97-AF65-F5344CB8AC3E}">
        <p14:creationId xmlns:p14="http://schemas.microsoft.com/office/powerpoint/2010/main" val="1164988618"/>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8" name="Picture 2"/>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rot="5400000">
            <a:off x="-463469" y="2025570"/>
            <a:ext cx="3562349" cy="263541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9699" name="Picture 3"/>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rot="5400000">
            <a:off x="2298477" y="2044923"/>
            <a:ext cx="3486149" cy="259670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9700" name="Picture 4"/>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5421425" y="1631611"/>
            <a:ext cx="3722575" cy="33512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extBox 1"/>
          <p:cNvSpPr txBox="1"/>
          <p:nvPr/>
        </p:nvSpPr>
        <p:spPr>
          <a:xfrm>
            <a:off x="762000" y="5334000"/>
            <a:ext cx="7924800" cy="646331"/>
          </a:xfrm>
          <a:prstGeom prst="rect">
            <a:avLst/>
          </a:prstGeom>
          <a:noFill/>
        </p:spPr>
        <p:txBody>
          <a:bodyPr wrap="square" rtlCol="0">
            <a:spAutoFit/>
          </a:bodyPr>
          <a:lstStyle/>
          <a:p>
            <a:r>
              <a:rPr lang="en-US" dirty="0" smtClean="0"/>
              <a:t>Decline of peach trees following 2013/2014 associated with regional cold spots and health of tree (usually age of tree) going into winter</a:t>
            </a:r>
            <a:endParaRPr lang="en-US" dirty="0"/>
          </a:p>
        </p:txBody>
      </p:sp>
    </p:spTree>
    <p:extLst>
      <p:ext uri="{BB962C8B-B14F-4D97-AF65-F5344CB8AC3E}">
        <p14:creationId xmlns:p14="http://schemas.microsoft.com/office/powerpoint/2010/main" val="615838363"/>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0" name="Picture 2" descr="C:\Users\Bill\Downloads\IMG_3273.jpg"/>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2743200" y="914400"/>
            <a:ext cx="3486150" cy="464820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1019175" y="5867400"/>
            <a:ext cx="6934200" cy="646331"/>
          </a:xfrm>
          <a:prstGeom prst="rect">
            <a:avLst/>
          </a:prstGeom>
          <a:noFill/>
        </p:spPr>
        <p:txBody>
          <a:bodyPr wrap="square" rtlCol="0">
            <a:spAutoFit/>
          </a:bodyPr>
          <a:lstStyle/>
          <a:p>
            <a:r>
              <a:rPr lang="en-US" dirty="0" smtClean="0"/>
              <a:t>Replant trees doing well, 20 year old trees uniformly declining or dead following winter 2013/2014, low temperature ~ -18 F.</a:t>
            </a:r>
            <a:endParaRPr lang="en-US" dirty="0"/>
          </a:p>
        </p:txBody>
      </p:sp>
    </p:spTree>
    <p:extLst>
      <p:ext uri="{BB962C8B-B14F-4D97-AF65-F5344CB8AC3E}">
        <p14:creationId xmlns:p14="http://schemas.microsoft.com/office/powerpoint/2010/main" val="332948281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5" name="Rectangle 3"/>
          <p:cNvSpPr>
            <a:spLocks noGrp="1" noChangeArrowheads="1"/>
          </p:cNvSpPr>
          <p:nvPr>
            <p:ph type="title"/>
          </p:nvPr>
        </p:nvSpPr>
        <p:spPr>
          <a:xfrm>
            <a:off x="457200" y="762000"/>
            <a:ext cx="8458200" cy="685800"/>
          </a:xfrm>
          <a:noFill/>
        </p:spPr>
        <p:txBody>
          <a:bodyPr>
            <a:noAutofit/>
          </a:bodyPr>
          <a:lstStyle/>
          <a:p>
            <a:pPr algn="ctr" eaLnBrk="1" hangingPunct="1"/>
            <a:r>
              <a:rPr lang="en-US" sz="2800" dirty="0" smtClean="0"/>
              <a:t>Fruit types differ in the mid-winter hardiness of their flower buds</a:t>
            </a:r>
          </a:p>
        </p:txBody>
      </p:sp>
      <p:sp>
        <p:nvSpPr>
          <p:cNvPr id="18434" name="Rectangle 2"/>
          <p:cNvSpPr>
            <a:spLocks noGrp="1" noChangeArrowheads="1"/>
          </p:cNvSpPr>
          <p:nvPr>
            <p:ph idx="1"/>
          </p:nvPr>
        </p:nvSpPr>
        <p:spPr>
          <a:xfrm>
            <a:off x="838200" y="2133600"/>
            <a:ext cx="7162800" cy="4343400"/>
          </a:xfrm>
        </p:spPr>
        <p:txBody>
          <a:bodyPr/>
          <a:lstStyle/>
          <a:p>
            <a:pPr eaLnBrk="1" hangingPunct="1">
              <a:lnSpc>
                <a:spcPct val="80000"/>
              </a:lnSpc>
              <a:buFontTx/>
              <a:buNone/>
              <a:tabLst>
                <a:tab pos="3200400" algn="l"/>
                <a:tab pos="3725863" algn="l"/>
              </a:tabLst>
            </a:pPr>
            <a:r>
              <a:rPr lang="en-US" sz="2400" dirty="0" smtClean="0">
                <a:latin typeface="+mj-lt"/>
              </a:rPr>
              <a:t>		</a:t>
            </a:r>
            <a:r>
              <a:rPr lang="en-US" sz="2400" b="1" dirty="0" smtClean="0">
                <a:latin typeface="+mj-lt"/>
              </a:rPr>
              <a:t>Critical temp. (F)</a:t>
            </a:r>
            <a:br>
              <a:rPr lang="en-US" sz="2400" b="1" dirty="0" smtClean="0">
                <a:latin typeface="+mj-lt"/>
              </a:rPr>
            </a:br>
            <a:r>
              <a:rPr lang="en-US" sz="2400" b="1" dirty="0" smtClean="0">
                <a:latin typeface="+mj-lt"/>
              </a:rPr>
              <a:t>Fruit type	for flower injury</a:t>
            </a:r>
          </a:p>
          <a:p>
            <a:pPr eaLnBrk="1" hangingPunct="1">
              <a:lnSpc>
                <a:spcPct val="80000"/>
              </a:lnSpc>
              <a:buFontTx/>
              <a:buNone/>
              <a:tabLst>
                <a:tab pos="3200400" algn="l"/>
                <a:tab pos="3725863" algn="l"/>
              </a:tabLst>
            </a:pPr>
            <a:r>
              <a:rPr lang="en-US" sz="2400" dirty="0" smtClean="0">
                <a:solidFill>
                  <a:schemeClr val="tx1"/>
                </a:solidFill>
                <a:latin typeface="+mj-lt"/>
              </a:rPr>
              <a:t>Apple 			-30</a:t>
            </a:r>
          </a:p>
          <a:p>
            <a:pPr eaLnBrk="1" hangingPunct="1">
              <a:lnSpc>
                <a:spcPct val="80000"/>
              </a:lnSpc>
              <a:buFontTx/>
              <a:buNone/>
              <a:tabLst>
                <a:tab pos="3200400" algn="l"/>
                <a:tab pos="3725863" algn="l"/>
              </a:tabLst>
            </a:pPr>
            <a:r>
              <a:rPr lang="en-US" sz="2400" dirty="0" smtClean="0">
                <a:solidFill>
                  <a:schemeClr val="tx1"/>
                </a:solidFill>
                <a:latin typeface="+mj-lt"/>
              </a:rPr>
              <a:t>Apricot, Pear, Concords 			-25</a:t>
            </a:r>
          </a:p>
          <a:p>
            <a:pPr eaLnBrk="1" hangingPunct="1">
              <a:lnSpc>
                <a:spcPct val="80000"/>
              </a:lnSpc>
              <a:buFontTx/>
              <a:buNone/>
              <a:tabLst>
                <a:tab pos="3200400" algn="l"/>
                <a:tab pos="3725863" algn="l"/>
              </a:tabLst>
            </a:pPr>
            <a:r>
              <a:rPr lang="en-US" sz="2400" dirty="0" smtClean="0">
                <a:solidFill>
                  <a:schemeClr val="tx1"/>
                </a:solidFill>
                <a:latin typeface="+mj-lt"/>
              </a:rPr>
              <a:t>Blueberries			-25</a:t>
            </a:r>
          </a:p>
          <a:p>
            <a:pPr eaLnBrk="1" hangingPunct="1">
              <a:lnSpc>
                <a:spcPct val="80000"/>
              </a:lnSpc>
              <a:buFontTx/>
              <a:buNone/>
              <a:tabLst>
                <a:tab pos="3200400" algn="l"/>
                <a:tab pos="3725863" algn="l"/>
              </a:tabLst>
            </a:pPr>
            <a:r>
              <a:rPr lang="en-US" sz="2400" dirty="0" smtClean="0">
                <a:solidFill>
                  <a:schemeClr val="tx1"/>
                </a:solidFill>
                <a:latin typeface="+mj-lt"/>
              </a:rPr>
              <a:t>Tart Cherry			-20</a:t>
            </a:r>
          </a:p>
          <a:p>
            <a:pPr eaLnBrk="1" hangingPunct="1">
              <a:lnSpc>
                <a:spcPct val="80000"/>
              </a:lnSpc>
              <a:buFontTx/>
              <a:buNone/>
              <a:tabLst>
                <a:tab pos="3200400" algn="l"/>
                <a:tab pos="3725863" algn="l"/>
              </a:tabLst>
            </a:pPr>
            <a:r>
              <a:rPr lang="en-US" sz="2400" dirty="0" smtClean="0">
                <a:solidFill>
                  <a:schemeClr val="tx1"/>
                </a:solidFill>
                <a:latin typeface="+mj-lt"/>
              </a:rPr>
              <a:t>Raspberry			-17 </a:t>
            </a:r>
          </a:p>
          <a:p>
            <a:pPr eaLnBrk="1" hangingPunct="1">
              <a:lnSpc>
                <a:spcPct val="80000"/>
              </a:lnSpc>
              <a:buFontTx/>
              <a:buNone/>
              <a:tabLst>
                <a:tab pos="3200400" algn="l"/>
                <a:tab pos="3725863" algn="l"/>
              </a:tabLst>
            </a:pPr>
            <a:r>
              <a:rPr lang="en-US" sz="2400" dirty="0" smtClean="0">
                <a:solidFill>
                  <a:schemeClr val="tx1"/>
                </a:solidFill>
                <a:latin typeface="+mj-lt"/>
              </a:rPr>
              <a:t>Blackberry			-15 </a:t>
            </a:r>
          </a:p>
          <a:p>
            <a:pPr eaLnBrk="1" hangingPunct="1">
              <a:lnSpc>
                <a:spcPct val="80000"/>
              </a:lnSpc>
              <a:buFontTx/>
              <a:buNone/>
              <a:tabLst>
                <a:tab pos="3200400" algn="l"/>
                <a:tab pos="3725863" algn="l"/>
              </a:tabLst>
            </a:pPr>
            <a:r>
              <a:rPr lang="en-US" sz="2400" dirty="0" smtClean="0">
                <a:solidFill>
                  <a:schemeClr val="tx1"/>
                </a:solidFill>
                <a:latin typeface="+mj-lt"/>
              </a:rPr>
              <a:t>Plum, Sweet Cherry			-15</a:t>
            </a:r>
          </a:p>
          <a:p>
            <a:pPr eaLnBrk="1" hangingPunct="1">
              <a:lnSpc>
                <a:spcPct val="80000"/>
              </a:lnSpc>
              <a:buFontTx/>
              <a:buNone/>
              <a:tabLst>
                <a:tab pos="3200400" algn="l"/>
                <a:tab pos="3725863" algn="l"/>
              </a:tabLst>
            </a:pPr>
            <a:r>
              <a:rPr lang="en-US" sz="2400" dirty="0" smtClean="0">
                <a:solidFill>
                  <a:schemeClr val="tx1"/>
                </a:solidFill>
                <a:latin typeface="+mj-lt"/>
              </a:rPr>
              <a:t>Peach and Nectarine			-13</a:t>
            </a:r>
          </a:p>
          <a:p>
            <a:pPr eaLnBrk="1" hangingPunct="1">
              <a:lnSpc>
                <a:spcPct val="80000"/>
              </a:lnSpc>
              <a:buFontTx/>
              <a:buNone/>
              <a:tabLst>
                <a:tab pos="3200400" algn="l"/>
                <a:tab pos="3725863" algn="l"/>
              </a:tabLst>
            </a:pPr>
            <a:r>
              <a:rPr lang="en-US" sz="2400" dirty="0" smtClean="0">
                <a:solidFill>
                  <a:schemeClr val="tx1"/>
                </a:solidFill>
                <a:latin typeface="+mj-lt"/>
              </a:rPr>
              <a:t>European Grapes		-8 to -15</a:t>
            </a:r>
          </a:p>
        </p:txBody>
      </p:sp>
      <p:pic>
        <p:nvPicPr>
          <p:cNvPr id="2" name="Picture 1"/>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rot="10800000">
            <a:off x="6553200" y="2514600"/>
            <a:ext cx="1953089" cy="3352800"/>
          </a:xfrm>
          <a:prstGeom prst="rect">
            <a:avLst/>
          </a:prstGeom>
        </p:spPr>
      </p:pic>
    </p:spTree>
    <p:extLst>
      <p:ext uri="{BB962C8B-B14F-4D97-AF65-F5344CB8AC3E}">
        <p14:creationId xmlns:p14="http://schemas.microsoft.com/office/powerpoint/2010/main" val="1242633475"/>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8850" name="Picture 2" descr="treewraps"/>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574964" y="2438400"/>
            <a:ext cx="4038600" cy="2254250"/>
          </a:xfrm>
          <a:prstGeom prst="rect">
            <a:avLst/>
          </a:prstGeom>
          <a:noFill/>
          <a:extLst>
            <a:ext uri="{909E8E84-426E-40DD-AFC4-6F175D3DCCD1}">
              <a14:hiddenFill xmlns:a14="http://schemas.microsoft.com/office/drawing/2010/main">
                <a:solidFill>
                  <a:srgbClr val="FFFFFF"/>
                </a:solidFill>
              </a14:hiddenFill>
            </a:ext>
          </a:extLst>
        </p:spPr>
      </p:pic>
      <p:sp>
        <p:nvSpPr>
          <p:cNvPr id="78852" name="Rectangle 4"/>
          <p:cNvSpPr>
            <a:spLocks noGrp="1" noChangeArrowheads="1"/>
          </p:cNvSpPr>
          <p:nvPr>
            <p:ph type="title" idx="4294967295"/>
          </p:nvPr>
        </p:nvSpPr>
        <p:spPr bwMode="auto">
          <a:xfrm>
            <a:off x="2286000" y="762000"/>
            <a:ext cx="4038600" cy="685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z="2800" dirty="0">
                <a:latin typeface="+mn-lt"/>
              </a:rPr>
              <a:t>Tree wraps</a:t>
            </a:r>
          </a:p>
        </p:txBody>
      </p:sp>
      <p:sp>
        <p:nvSpPr>
          <p:cNvPr id="78853" name="Text Box 5"/>
          <p:cNvSpPr txBox="1">
            <a:spLocks noChangeArrowheads="1"/>
          </p:cNvSpPr>
          <p:nvPr/>
        </p:nvSpPr>
        <p:spPr bwMode="auto">
          <a:xfrm>
            <a:off x="914400" y="1567870"/>
            <a:ext cx="8001000"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eaLnBrk="1" hangingPunct="1">
              <a:spcBef>
                <a:spcPct val="50000"/>
              </a:spcBef>
            </a:pPr>
            <a:r>
              <a:rPr lang="en-US" altLang="en-US" dirty="0" smtClean="0"/>
              <a:t>White </a:t>
            </a:r>
            <a:r>
              <a:rPr lang="en-US" altLang="en-US" dirty="0"/>
              <a:t>wraps reduce damage due to </a:t>
            </a:r>
            <a:r>
              <a:rPr lang="en-US" altLang="en-US" dirty="0" smtClean="0"/>
              <a:t>rodents and from rapid </a:t>
            </a:r>
            <a:r>
              <a:rPr lang="en-US" altLang="en-US" dirty="0"/>
              <a:t>temperature fluctuations in trunks due to sunlight in mid winter.</a:t>
            </a:r>
          </a:p>
        </p:txBody>
      </p:sp>
      <p:sp>
        <p:nvSpPr>
          <p:cNvPr id="78856" name="Text Box 8"/>
          <p:cNvSpPr txBox="1">
            <a:spLocks noChangeArrowheads="1"/>
          </p:cNvSpPr>
          <p:nvPr/>
        </p:nvSpPr>
        <p:spPr bwMode="auto">
          <a:xfrm>
            <a:off x="457200" y="5012459"/>
            <a:ext cx="4343400"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en-US" altLang="en-US" sz="2000" dirty="0"/>
              <a:t>Remove tree wraps in summer to avoid disease &amp; insect problems.</a:t>
            </a:r>
          </a:p>
        </p:txBody>
      </p:sp>
      <p:pic>
        <p:nvPicPr>
          <p:cNvPr id="78857" name="Picture 9" descr="peamisc04"/>
          <p:cNvPicPr>
            <a:picLocks noChangeAspect="1" noChangeArrowheads="1"/>
          </p:cNvPicPr>
          <p:nvPr/>
        </p:nvPicPr>
        <p:blipFill>
          <a:blip r:embed="rId3" cstate="screen">
            <a:lum bright="24000"/>
            <a:extLst>
              <a:ext uri="{28A0092B-C50C-407E-A947-70E740481C1C}">
                <a14:useLocalDpi xmlns:a14="http://schemas.microsoft.com/office/drawing/2010/main"/>
              </a:ext>
            </a:extLst>
          </a:blip>
          <a:srcRect/>
          <a:stretch>
            <a:fillRect/>
          </a:stretch>
        </p:blipFill>
        <p:spPr bwMode="auto">
          <a:xfrm>
            <a:off x="5867400" y="2438399"/>
            <a:ext cx="2384425" cy="2902121"/>
          </a:xfrm>
          <a:prstGeom prst="rect">
            <a:avLst/>
          </a:prstGeom>
          <a:noFill/>
          <a:extLst>
            <a:ext uri="{909E8E84-426E-40DD-AFC4-6F175D3DCCD1}">
              <a14:hiddenFill xmlns:a14="http://schemas.microsoft.com/office/drawing/2010/main">
                <a:solidFill>
                  <a:srgbClr val="FFFFFF"/>
                </a:solidFill>
              </a14:hiddenFill>
            </a:ext>
          </a:extLst>
        </p:spPr>
      </p:pic>
      <p:sp>
        <p:nvSpPr>
          <p:cNvPr id="78858" name="Text Box 10"/>
          <p:cNvSpPr txBox="1">
            <a:spLocks noChangeArrowheads="1"/>
          </p:cNvSpPr>
          <p:nvPr/>
        </p:nvSpPr>
        <p:spPr bwMode="auto">
          <a:xfrm>
            <a:off x="6248399" y="5486400"/>
            <a:ext cx="1851025"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en-US" altLang="en-US" dirty="0"/>
              <a:t>Borer damage under wrap</a:t>
            </a:r>
          </a:p>
        </p:txBody>
      </p:sp>
    </p:spTree>
    <p:extLst>
      <p:ext uri="{BB962C8B-B14F-4D97-AF65-F5344CB8AC3E}">
        <p14:creationId xmlns:p14="http://schemas.microsoft.com/office/powerpoint/2010/main" val="3034323358"/>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4" name="Rectangle 4"/>
          <p:cNvSpPr>
            <a:spLocks noGrp="1" noChangeArrowheads="1"/>
          </p:cNvSpPr>
          <p:nvPr>
            <p:ph type="title" idx="4294967295"/>
          </p:nvPr>
        </p:nvSpPr>
        <p:spPr bwMode="auto">
          <a:xfrm>
            <a:off x="228600" y="674703"/>
            <a:ext cx="8534400" cy="685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z="2800" b="1" dirty="0"/>
              <a:t>Tree paint</a:t>
            </a:r>
          </a:p>
        </p:txBody>
      </p:sp>
      <p:sp>
        <p:nvSpPr>
          <p:cNvPr id="46085" name="Text Box 5"/>
          <p:cNvSpPr txBox="1">
            <a:spLocks noChangeArrowheads="1"/>
          </p:cNvSpPr>
          <p:nvPr/>
        </p:nvSpPr>
        <p:spPr bwMode="auto">
          <a:xfrm>
            <a:off x="228600" y="2819400"/>
            <a:ext cx="4191000" cy="923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eaLnBrk="1" hangingPunct="1">
              <a:spcBef>
                <a:spcPct val="50000"/>
              </a:spcBef>
            </a:pPr>
            <a:r>
              <a:rPr lang="en-US" altLang="en-US" dirty="0"/>
              <a:t>White latex paint reduce damage due to rapid temperature fluctuations in trunks due to sunlight in mid winter.</a:t>
            </a:r>
          </a:p>
        </p:txBody>
      </p:sp>
      <p:pic>
        <p:nvPicPr>
          <p:cNvPr id="46088" name="Picture 8" descr="ywithmultend"/>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4648200" y="1905000"/>
            <a:ext cx="3616325" cy="3962400"/>
          </a:xfrm>
          <a:prstGeom prst="rect">
            <a:avLst/>
          </a:prstGeom>
          <a:noFill/>
          <a:extLst>
            <a:ext uri="{909E8E84-426E-40DD-AFC4-6F175D3DCCD1}">
              <a14:hiddenFill xmlns:a14="http://schemas.microsoft.com/office/drawing/2010/main">
                <a:solidFill>
                  <a:srgbClr val="FFFFFF"/>
                </a:solidFill>
              </a14:hiddenFill>
            </a:ext>
          </a:extLst>
        </p:spPr>
      </p:pic>
      <p:sp>
        <p:nvSpPr>
          <p:cNvPr id="46089" name="Text Box 9"/>
          <p:cNvSpPr txBox="1">
            <a:spLocks noChangeArrowheads="1"/>
          </p:cNvSpPr>
          <p:nvPr/>
        </p:nvSpPr>
        <p:spPr bwMode="auto">
          <a:xfrm>
            <a:off x="228600" y="4038600"/>
            <a:ext cx="4267200" cy="923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en-US" altLang="en-US" dirty="0"/>
              <a:t> White latex paint provides </a:t>
            </a:r>
            <a:r>
              <a:rPr lang="en-US" altLang="en-US" dirty="0" smtClean="0"/>
              <a:t>some protection </a:t>
            </a:r>
            <a:r>
              <a:rPr lang="en-US" altLang="en-US" dirty="0"/>
              <a:t>against damage by contact herbicides like </a:t>
            </a:r>
            <a:r>
              <a:rPr lang="en-US" altLang="en-US" dirty="0" err="1"/>
              <a:t>gramoxone</a:t>
            </a:r>
            <a:endParaRPr lang="en-US" altLang="en-US" dirty="0"/>
          </a:p>
        </p:txBody>
      </p:sp>
    </p:spTree>
    <p:extLst>
      <p:ext uri="{BB962C8B-B14F-4D97-AF65-F5344CB8AC3E}">
        <p14:creationId xmlns:p14="http://schemas.microsoft.com/office/powerpoint/2010/main" val="1867835195"/>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2"/>
          <p:cNvSpPr>
            <a:spLocks noGrp="1" noChangeArrowheads="1"/>
          </p:cNvSpPr>
          <p:nvPr>
            <p:ph type="title"/>
          </p:nvPr>
        </p:nvSpPr>
        <p:spPr bwMode="auto">
          <a:xfrm>
            <a:off x="394855" y="746125"/>
            <a:ext cx="8229600" cy="115887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sz="2000" dirty="0"/>
              <a:t>Effect of time of pruning on peach growth and canker problems</a:t>
            </a:r>
          </a:p>
        </p:txBody>
      </p:sp>
      <p:pic>
        <p:nvPicPr>
          <p:cNvPr id="94213" name="Picture 5" descr="ocbloom"/>
          <p:cNvPicPr>
            <a:picLocks noGrp="1" noChangeAspect="1" noChangeArrowheads="1"/>
          </p:cNvPicPr>
          <p:nvPr>
            <p:ph sz="half" idx="1"/>
          </p:nvPr>
        </p:nvPicPr>
        <p:blipFill>
          <a:blip r:embed="rId2" cstate="screen">
            <a:extLst>
              <a:ext uri="{28A0092B-C50C-407E-A947-70E740481C1C}">
                <a14:useLocalDpi xmlns:a14="http://schemas.microsoft.com/office/drawing/2010/main"/>
              </a:ext>
            </a:extLst>
          </a:blip>
          <a:srcRect/>
          <a:stretch>
            <a:fillRect/>
          </a:stretch>
        </p:blipFill>
        <p:spPr>
          <a:xfrm>
            <a:off x="4648200" y="2362200"/>
            <a:ext cx="1465263" cy="206057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94212" name="Picture 4" descr="springprune"/>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2514600" y="2438400"/>
            <a:ext cx="1919288" cy="1981200"/>
          </a:xfrm>
          <a:prstGeom prst="rect">
            <a:avLst/>
          </a:prstGeom>
          <a:noFill/>
          <a:extLst>
            <a:ext uri="{909E8E84-426E-40DD-AFC4-6F175D3DCCD1}">
              <a14:hiddenFill xmlns:a14="http://schemas.microsoft.com/office/drawing/2010/main">
                <a:solidFill>
                  <a:srgbClr val="FFFFFF"/>
                </a:solidFill>
              </a14:hiddenFill>
            </a:ext>
          </a:extLst>
        </p:spPr>
      </p:pic>
      <p:sp>
        <p:nvSpPr>
          <p:cNvPr id="94220" name="Text Box 12"/>
          <p:cNvSpPr txBox="1">
            <a:spLocks noChangeArrowheads="1"/>
          </p:cNvSpPr>
          <p:nvPr/>
        </p:nvSpPr>
        <p:spPr bwMode="auto">
          <a:xfrm>
            <a:off x="381000" y="4495800"/>
            <a:ext cx="7477175" cy="923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dirty="0"/>
              <a:t>Vigor response        </a:t>
            </a:r>
            <a:r>
              <a:rPr lang="en-US" altLang="en-US" dirty="0" smtClean="0"/>
              <a:t>                     ++++                           ++                                    </a:t>
            </a:r>
            <a:r>
              <a:rPr lang="en-US" altLang="en-US" dirty="0"/>
              <a:t>+</a:t>
            </a:r>
          </a:p>
          <a:p>
            <a:r>
              <a:rPr lang="en-US" altLang="en-US" dirty="0"/>
              <a:t>Cut healing	        </a:t>
            </a:r>
            <a:r>
              <a:rPr lang="en-US" altLang="en-US" dirty="0" smtClean="0"/>
              <a:t>             </a:t>
            </a:r>
            <a:r>
              <a:rPr lang="en-US" altLang="en-US" dirty="0"/>
              <a:t>+                         </a:t>
            </a:r>
            <a:r>
              <a:rPr lang="en-US" altLang="en-US" dirty="0" smtClean="0"/>
              <a:t>        </a:t>
            </a:r>
            <a:r>
              <a:rPr lang="en-US" altLang="en-US" dirty="0"/>
              <a:t>+++                </a:t>
            </a:r>
            <a:r>
              <a:rPr lang="en-US" altLang="en-US" dirty="0" smtClean="0"/>
              <a:t>                  </a:t>
            </a:r>
            <a:r>
              <a:rPr lang="en-US" altLang="en-US" dirty="0"/>
              <a:t>++</a:t>
            </a:r>
          </a:p>
          <a:p>
            <a:r>
              <a:rPr lang="en-US" altLang="en-US" dirty="0"/>
              <a:t>Pathogen active       </a:t>
            </a:r>
            <a:r>
              <a:rPr lang="en-US" altLang="en-US" dirty="0" smtClean="0"/>
              <a:t>                     +++                            </a:t>
            </a:r>
            <a:r>
              <a:rPr lang="en-US" altLang="en-US" dirty="0"/>
              <a:t>++            </a:t>
            </a:r>
            <a:r>
              <a:rPr lang="en-US" altLang="en-US" dirty="0" smtClean="0"/>
              <a:t>                         </a:t>
            </a:r>
            <a:r>
              <a:rPr lang="en-US" altLang="en-US" dirty="0"/>
              <a:t>+</a:t>
            </a:r>
          </a:p>
        </p:txBody>
      </p:sp>
      <p:sp>
        <p:nvSpPr>
          <p:cNvPr id="94221" name="Text Box 13"/>
          <p:cNvSpPr txBox="1">
            <a:spLocks noChangeArrowheads="1"/>
          </p:cNvSpPr>
          <p:nvPr/>
        </p:nvSpPr>
        <p:spPr bwMode="auto">
          <a:xfrm>
            <a:off x="6781800" y="1981200"/>
            <a:ext cx="1563688"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a:t>Post bloom</a:t>
            </a:r>
          </a:p>
        </p:txBody>
      </p:sp>
      <p:sp>
        <p:nvSpPr>
          <p:cNvPr id="94222" name="AutoShape 14"/>
          <p:cNvSpPr>
            <a:spLocks noChangeArrowheads="1"/>
          </p:cNvSpPr>
          <p:nvPr/>
        </p:nvSpPr>
        <p:spPr bwMode="auto">
          <a:xfrm>
            <a:off x="5181600" y="5486400"/>
            <a:ext cx="381000" cy="304800"/>
          </a:xfrm>
          <a:prstGeom prst="upArrow">
            <a:avLst>
              <a:gd name="adj1" fmla="val 50000"/>
              <a:gd name="adj2" fmla="val 25000"/>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4223" name="Text Box 15"/>
          <p:cNvSpPr txBox="1">
            <a:spLocks noChangeArrowheads="1"/>
          </p:cNvSpPr>
          <p:nvPr/>
        </p:nvSpPr>
        <p:spPr bwMode="auto">
          <a:xfrm>
            <a:off x="4433888" y="5975866"/>
            <a:ext cx="2174570"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dirty="0"/>
              <a:t>Best </a:t>
            </a:r>
            <a:r>
              <a:rPr lang="en-US" altLang="en-US" dirty="0" smtClean="0"/>
              <a:t>time for pruning</a:t>
            </a:r>
            <a:endParaRPr lang="en-US" altLang="en-US" dirty="0"/>
          </a:p>
        </p:txBody>
      </p:sp>
      <p:sp>
        <p:nvSpPr>
          <p:cNvPr id="94224" name="Text Box 16"/>
          <p:cNvSpPr txBox="1">
            <a:spLocks noChangeArrowheads="1"/>
          </p:cNvSpPr>
          <p:nvPr/>
        </p:nvSpPr>
        <p:spPr bwMode="auto">
          <a:xfrm>
            <a:off x="2438400" y="1768475"/>
            <a:ext cx="2362200"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dirty="0"/>
              <a:t>Late dormant </a:t>
            </a:r>
            <a:r>
              <a:rPr lang="en-US" altLang="en-US" dirty="0" smtClean="0"/>
              <a:t/>
            </a:r>
            <a:br>
              <a:rPr lang="en-US" altLang="en-US" dirty="0" smtClean="0"/>
            </a:br>
            <a:r>
              <a:rPr lang="en-US" altLang="en-US" dirty="0" smtClean="0"/>
              <a:t>to </a:t>
            </a:r>
            <a:r>
              <a:rPr lang="en-US" altLang="en-US" dirty="0"/>
              <a:t>green tip</a:t>
            </a:r>
          </a:p>
        </p:txBody>
      </p:sp>
      <p:sp>
        <p:nvSpPr>
          <p:cNvPr id="94225" name="Text Box 17"/>
          <p:cNvSpPr txBox="1">
            <a:spLocks noChangeArrowheads="1"/>
          </p:cNvSpPr>
          <p:nvPr/>
        </p:nvSpPr>
        <p:spPr bwMode="auto">
          <a:xfrm>
            <a:off x="4800600" y="1752600"/>
            <a:ext cx="1295400" cy="82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a:t>Pre pink to bloom</a:t>
            </a:r>
          </a:p>
        </p:txBody>
      </p:sp>
      <p:pic>
        <p:nvPicPr>
          <p:cNvPr id="3" name="Picture 2"/>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6400800" y="2438400"/>
            <a:ext cx="2641600" cy="1981200"/>
          </a:xfrm>
          <a:prstGeom prst="rect">
            <a:avLst/>
          </a:prstGeom>
        </p:spPr>
      </p:pic>
      <p:sp>
        <p:nvSpPr>
          <p:cNvPr id="2" name="TextBox 1"/>
          <p:cNvSpPr txBox="1"/>
          <p:nvPr/>
        </p:nvSpPr>
        <p:spPr>
          <a:xfrm>
            <a:off x="152400" y="1905000"/>
            <a:ext cx="1600200" cy="381000"/>
          </a:xfrm>
          <a:prstGeom prst="rect">
            <a:avLst/>
          </a:prstGeom>
          <a:noFill/>
        </p:spPr>
        <p:txBody>
          <a:bodyPr wrap="square" rtlCol="0">
            <a:spAutoFit/>
          </a:bodyPr>
          <a:lstStyle/>
          <a:p>
            <a:r>
              <a:rPr lang="en-US" dirty="0" smtClean="0"/>
              <a:t>Pruning time</a:t>
            </a:r>
            <a:endParaRPr lang="en-US" dirty="0"/>
          </a:p>
        </p:txBody>
      </p:sp>
      <p:sp>
        <p:nvSpPr>
          <p:cNvPr id="4" name="Right Arrow 3"/>
          <p:cNvSpPr/>
          <p:nvPr/>
        </p:nvSpPr>
        <p:spPr>
          <a:xfrm>
            <a:off x="1752600" y="1981200"/>
            <a:ext cx="457200" cy="194360"/>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932721616"/>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685" name="Picture 5" descr="WEAKWOOD"/>
          <p:cNvPicPr>
            <a:picLocks noChangeAspect="1" noChangeArrowheads="1"/>
          </p:cNvPicPr>
          <p:nvPr/>
        </p:nvPicPr>
        <p:blipFill>
          <a:blip r:embed="rId2">
            <a:lum bright="24000"/>
            <a:extLst>
              <a:ext uri="{28A0092B-C50C-407E-A947-70E740481C1C}">
                <a14:useLocalDpi xmlns:a14="http://schemas.microsoft.com/office/drawing/2010/main"/>
              </a:ext>
            </a:extLst>
          </a:blip>
          <a:srcRect/>
          <a:stretch>
            <a:fillRect/>
          </a:stretch>
        </p:blipFill>
        <p:spPr bwMode="auto">
          <a:xfrm>
            <a:off x="2203910" y="2819400"/>
            <a:ext cx="4806490" cy="3200400"/>
          </a:xfrm>
          <a:prstGeom prst="rect">
            <a:avLst/>
          </a:prstGeom>
          <a:noFill/>
          <a:extLst>
            <a:ext uri="{909E8E84-426E-40DD-AFC4-6F175D3DCCD1}">
              <a14:hiddenFill xmlns:a14="http://schemas.microsoft.com/office/drawing/2010/main">
                <a:solidFill>
                  <a:srgbClr val="FFFFFF"/>
                </a:solidFill>
              </a14:hiddenFill>
            </a:ext>
          </a:extLst>
        </p:spPr>
      </p:pic>
      <p:sp>
        <p:nvSpPr>
          <p:cNvPr id="71686" name="Rectangle 6"/>
          <p:cNvSpPr>
            <a:spLocks noGrp="1" noChangeArrowheads="1"/>
          </p:cNvSpPr>
          <p:nvPr>
            <p:ph type="title"/>
          </p:nvPr>
        </p:nvSpPr>
        <p:spPr bwMode="auto">
          <a:xfrm>
            <a:off x="685800" y="1143000"/>
            <a:ext cx="7772400" cy="457200"/>
          </a:xfrm>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noAutofit/>
          </a:bodyPr>
          <a:lstStyle/>
          <a:p>
            <a:r>
              <a:rPr lang="en-US" altLang="en-US" sz="2000" dirty="0" smtClean="0"/>
              <a:t>Monitor growth of tree:  If average annual growth is less than 1.5 feet then tree is prone to canker and winter damage.  If growth is greater than approximately 2.5 feet then tree is prone to fall cold damage</a:t>
            </a:r>
            <a:endParaRPr lang="en-US" altLang="en-US" sz="2000" dirty="0"/>
          </a:p>
        </p:txBody>
      </p:sp>
      <p:cxnSp>
        <p:nvCxnSpPr>
          <p:cNvPr id="3" name="Straight Arrow Connector 2"/>
          <p:cNvCxnSpPr/>
          <p:nvPr/>
        </p:nvCxnSpPr>
        <p:spPr>
          <a:xfrm>
            <a:off x="3695863" y="3657600"/>
            <a:ext cx="685800" cy="1828800"/>
          </a:xfrm>
          <a:prstGeom prst="straightConnector1">
            <a:avLst/>
          </a:prstGeom>
          <a:ln>
            <a:solidFill>
              <a:schemeClr val="tx1"/>
            </a:solidFill>
            <a:headEnd type="triangle"/>
            <a:tailEnd type="arrow"/>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22618506"/>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Tree training and winter damage</a:t>
            </a:r>
            <a:endParaRPr lang="en-US" dirty="0"/>
          </a:p>
        </p:txBody>
      </p:sp>
      <p:sp>
        <p:nvSpPr>
          <p:cNvPr id="3" name="Content Placeholder 2"/>
          <p:cNvSpPr>
            <a:spLocks noGrp="1"/>
          </p:cNvSpPr>
          <p:nvPr>
            <p:ph idx="1"/>
          </p:nvPr>
        </p:nvSpPr>
        <p:spPr>
          <a:xfrm>
            <a:off x="508000" y="2057400"/>
            <a:ext cx="8229600" cy="4066495"/>
          </a:xfrm>
        </p:spPr>
        <p:txBody>
          <a:bodyPr/>
          <a:lstStyle/>
          <a:p>
            <a:r>
              <a:rPr lang="en-US" dirty="0" smtClean="0"/>
              <a:t>Limb structure</a:t>
            </a:r>
          </a:p>
          <a:p>
            <a:r>
              <a:rPr lang="en-US" dirty="0" smtClean="0"/>
              <a:t>Crotch angles</a:t>
            </a:r>
            <a:endParaRPr lang="en-US" dirty="0"/>
          </a:p>
        </p:txBody>
      </p:sp>
      <p:pic>
        <p:nvPicPr>
          <p:cNvPr id="5" name="Picture 4"/>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4876800" y="2438400"/>
            <a:ext cx="3860800" cy="2895600"/>
          </a:xfrm>
          <a:prstGeom prst="rect">
            <a:avLst/>
          </a:prstGeom>
        </p:spPr>
      </p:pic>
    </p:spTree>
    <p:extLst>
      <p:ext uri="{BB962C8B-B14F-4D97-AF65-F5344CB8AC3E}">
        <p14:creationId xmlns:p14="http://schemas.microsoft.com/office/powerpoint/2010/main" val="3787713992"/>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bwMode="auto">
          <a:xfrm>
            <a:off x="683581" y="800100"/>
            <a:ext cx="7772400" cy="8382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rmAutofit/>
          </a:bodyPr>
          <a:lstStyle/>
          <a:p>
            <a:r>
              <a:rPr lang="en-US" altLang="en-US" sz="2400" dirty="0">
                <a:solidFill>
                  <a:schemeClr val="tx1"/>
                </a:solidFill>
              </a:rPr>
              <a:t>Train for wide crotch angle limbs</a:t>
            </a:r>
          </a:p>
        </p:txBody>
      </p:sp>
      <p:pic>
        <p:nvPicPr>
          <p:cNvPr id="36867" name="Picture 3" descr="branchangle"/>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1066800" y="1219200"/>
            <a:ext cx="7010400" cy="4335463"/>
          </a:xfrm>
          <a:prstGeom prst="rect">
            <a:avLst/>
          </a:prstGeom>
          <a:noFill/>
          <a:extLst>
            <a:ext uri="{909E8E84-426E-40DD-AFC4-6F175D3DCCD1}">
              <a14:hiddenFill xmlns:a14="http://schemas.microsoft.com/office/drawing/2010/main">
                <a:solidFill>
                  <a:srgbClr val="FFFFFF"/>
                </a:solidFill>
              </a14:hiddenFill>
            </a:ext>
          </a:extLst>
        </p:spPr>
      </p:pic>
      <p:sp>
        <p:nvSpPr>
          <p:cNvPr id="36868" name="Text Box 4"/>
          <p:cNvSpPr txBox="1">
            <a:spLocks noChangeArrowheads="1"/>
          </p:cNvSpPr>
          <p:nvPr/>
        </p:nvSpPr>
        <p:spPr bwMode="auto">
          <a:xfrm>
            <a:off x="1447800" y="5867400"/>
            <a:ext cx="70104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1" hangingPunct="1">
              <a:spcBef>
                <a:spcPct val="50000"/>
              </a:spcBef>
            </a:pPr>
            <a:r>
              <a:rPr lang="en-US" altLang="en-US"/>
              <a:t>Bark inclusions in narrow angle crotches weaken limb</a:t>
            </a:r>
          </a:p>
        </p:txBody>
      </p:sp>
      <p:sp>
        <p:nvSpPr>
          <p:cNvPr id="36869" name="Line 5"/>
          <p:cNvSpPr>
            <a:spLocks noChangeShapeType="1"/>
          </p:cNvSpPr>
          <p:nvPr/>
        </p:nvSpPr>
        <p:spPr bwMode="auto">
          <a:xfrm flipV="1">
            <a:off x="4419600" y="4038600"/>
            <a:ext cx="1981200" cy="1752600"/>
          </a:xfrm>
          <a:prstGeom prst="line">
            <a:avLst/>
          </a:prstGeom>
          <a:noFill/>
          <a:ln w="57150">
            <a:solidFill>
              <a:schemeClr val="accent2"/>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Tree>
    <p:extLst>
      <p:ext uri="{BB962C8B-B14F-4D97-AF65-F5344CB8AC3E}">
        <p14:creationId xmlns:p14="http://schemas.microsoft.com/office/powerpoint/2010/main" val="1952377119"/>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Grp="1" noChangeArrowheads="1"/>
          </p:cNvSpPr>
          <p:nvPr>
            <p:ph type="title"/>
          </p:nvPr>
        </p:nvSpPr>
        <p:spPr bwMode="auto">
          <a:xfrm>
            <a:off x="533400" y="761999"/>
            <a:ext cx="7772400" cy="75090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rmAutofit fontScale="90000"/>
          </a:bodyPr>
          <a:lstStyle/>
          <a:p>
            <a:r>
              <a:rPr lang="en-US" altLang="en-US" sz="2400" dirty="0"/>
              <a:t>Clothespins to insure wide crotch angles from new growth</a:t>
            </a:r>
          </a:p>
        </p:txBody>
      </p:sp>
      <p:pic>
        <p:nvPicPr>
          <p:cNvPr id="48131" name="Picture 3" descr="twig1"/>
          <p:cNvPicPr>
            <a:picLocks noChangeAspect="1" noChangeArrowheads="1"/>
          </p:cNvPicPr>
          <p:nvPr/>
        </p:nvPicPr>
        <p:blipFill>
          <a:blip r:embed="rId2" cstate="screen">
            <a:lum bright="6000"/>
            <a:extLst>
              <a:ext uri="{28A0092B-C50C-407E-A947-70E740481C1C}">
                <a14:useLocalDpi xmlns:a14="http://schemas.microsoft.com/office/drawing/2010/main"/>
              </a:ext>
            </a:extLst>
          </a:blip>
          <a:srcRect/>
          <a:stretch>
            <a:fillRect/>
          </a:stretch>
        </p:blipFill>
        <p:spPr bwMode="auto">
          <a:xfrm>
            <a:off x="1143000" y="1524000"/>
            <a:ext cx="2246313" cy="3733800"/>
          </a:xfrm>
          <a:prstGeom prst="rect">
            <a:avLst/>
          </a:prstGeom>
          <a:noFill/>
          <a:extLst>
            <a:ext uri="{909E8E84-426E-40DD-AFC4-6F175D3DCCD1}">
              <a14:hiddenFill xmlns:a14="http://schemas.microsoft.com/office/drawing/2010/main">
                <a:solidFill>
                  <a:srgbClr val="FFFFFF"/>
                </a:solidFill>
              </a14:hiddenFill>
            </a:ext>
          </a:extLst>
        </p:spPr>
      </p:pic>
      <p:pic>
        <p:nvPicPr>
          <p:cNvPr id="48132" name="Picture 4" descr="hedelfingen"/>
          <p:cNvPicPr>
            <a:picLocks noChangeAspect="1" noChangeArrowheads="1"/>
          </p:cNvPicPr>
          <p:nvPr/>
        </p:nvPicPr>
        <p:blipFill>
          <a:blip r:embed="rId3" cstate="screen">
            <a:lum bright="6000"/>
            <a:extLst>
              <a:ext uri="{28A0092B-C50C-407E-A947-70E740481C1C}">
                <a14:useLocalDpi xmlns:a14="http://schemas.microsoft.com/office/drawing/2010/main"/>
              </a:ext>
            </a:extLst>
          </a:blip>
          <a:srcRect/>
          <a:stretch>
            <a:fillRect/>
          </a:stretch>
        </p:blipFill>
        <p:spPr bwMode="auto">
          <a:xfrm>
            <a:off x="4876800" y="1524000"/>
            <a:ext cx="2782888" cy="3733800"/>
          </a:xfrm>
          <a:prstGeom prst="rect">
            <a:avLst/>
          </a:prstGeom>
          <a:noFill/>
          <a:extLst>
            <a:ext uri="{909E8E84-426E-40DD-AFC4-6F175D3DCCD1}">
              <a14:hiddenFill xmlns:a14="http://schemas.microsoft.com/office/drawing/2010/main">
                <a:solidFill>
                  <a:srgbClr val="FFFFFF"/>
                </a:solidFill>
              </a14:hiddenFill>
            </a:ext>
          </a:extLst>
        </p:spPr>
      </p:pic>
      <p:sp>
        <p:nvSpPr>
          <p:cNvPr id="48133" name="Text Box 5"/>
          <p:cNvSpPr txBox="1">
            <a:spLocks noChangeArrowheads="1"/>
          </p:cNvSpPr>
          <p:nvPr/>
        </p:nvSpPr>
        <p:spPr bwMode="auto">
          <a:xfrm>
            <a:off x="762000" y="5426075"/>
            <a:ext cx="7543800" cy="923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eaLnBrk="1" hangingPunct="1">
              <a:buFontTx/>
              <a:buChar char="•"/>
            </a:pPr>
            <a:r>
              <a:rPr lang="en-US" altLang="en-US" dirty="0"/>
              <a:t>Use clothes pins to flatten growth</a:t>
            </a:r>
          </a:p>
          <a:p>
            <a:pPr eaLnBrk="1" hangingPunct="1">
              <a:buFontTx/>
              <a:buChar char="•"/>
            </a:pPr>
            <a:r>
              <a:rPr lang="en-US" altLang="en-US" dirty="0"/>
              <a:t>Remove clothes pins about 2 to 3 weeks later once growth has ‘locked’ into place</a:t>
            </a:r>
          </a:p>
        </p:txBody>
      </p:sp>
    </p:spTree>
    <p:extLst>
      <p:ext uri="{BB962C8B-B14F-4D97-AF65-F5344CB8AC3E}">
        <p14:creationId xmlns:p14="http://schemas.microsoft.com/office/powerpoint/2010/main" val="3862746302"/>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685800"/>
            <a:ext cx="8229600" cy="480233"/>
          </a:xfrm>
        </p:spPr>
        <p:txBody>
          <a:bodyPr>
            <a:noAutofit/>
          </a:bodyPr>
          <a:lstStyle/>
          <a:p>
            <a:r>
              <a:rPr lang="en-US" sz="2400" dirty="0" smtClean="0"/>
              <a:t>Benign neglect training as a way to avoid big cuts on scaffolds </a:t>
            </a:r>
            <a:endParaRPr lang="en-US" sz="2400" dirty="0"/>
          </a:p>
        </p:txBody>
      </p:sp>
      <p:pic>
        <p:nvPicPr>
          <p:cNvPr id="5" name="Picture 4" descr="IMG_0286"/>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a:xfrm>
            <a:off x="1905000" y="1828800"/>
            <a:ext cx="4934446" cy="3276600"/>
          </a:xfrm>
          <a:prstGeom prst="rect">
            <a:avLst/>
          </a:prstGeom>
          <a:noFill/>
        </p:spPr>
      </p:pic>
      <p:sp>
        <p:nvSpPr>
          <p:cNvPr id="6" name="TextBox 5"/>
          <p:cNvSpPr txBox="1"/>
          <p:nvPr/>
        </p:nvSpPr>
        <p:spPr>
          <a:xfrm>
            <a:off x="1023152" y="5486400"/>
            <a:ext cx="6698142" cy="646331"/>
          </a:xfrm>
          <a:prstGeom prst="rect">
            <a:avLst/>
          </a:prstGeom>
          <a:noFill/>
        </p:spPr>
        <p:txBody>
          <a:bodyPr wrap="square" rtlCol="0">
            <a:spAutoFit/>
          </a:bodyPr>
          <a:lstStyle/>
          <a:p>
            <a:r>
              <a:rPr lang="en-US" dirty="0" smtClean="0"/>
              <a:t> Pinching, breaking limbs on inside of tree to direct growth outward &amp; avoiding big cuts</a:t>
            </a:r>
            <a:endParaRPr lang="en-US" dirty="0"/>
          </a:p>
        </p:txBody>
      </p:sp>
    </p:spTree>
    <p:extLst>
      <p:ext uri="{BB962C8B-B14F-4D97-AF65-F5344CB8AC3E}">
        <p14:creationId xmlns:p14="http://schemas.microsoft.com/office/powerpoint/2010/main" val="4117553786"/>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70" name="Picture 3" descr="IMG_0833"/>
          <p:cNvPicPr>
            <a:picLocks noGrp="1" noChangeAspect="1" noChangeArrowheads="1"/>
          </p:cNvPicPr>
          <p:nvPr>
            <p:ph/>
          </p:nvPr>
        </p:nvPicPr>
        <p:blipFill>
          <a:blip r:embed="rId3">
            <a:extLst>
              <a:ext uri="{28A0092B-C50C-407E-A947-70E740481C1C}">
                <a14:useLocalDpi xmlns:a14="http://schemas.microsoft.com/office/drawing/2010/main"/>
              </a:ext>
            </a:extLst>
          </a:blip>
          <a:srcRect/>
          <a:stretch>
            <a:fillRect/>
          </a:stretch>
        </p:blipFill>
        <p:spPr>
          <a:xfrm>
            <a:off x="533400" y="838200"/>
            <a:ext cx="8229600" cy="5464175"/>
          </a:xfrm>
          <a:noFill/>
        </p:spPr>
      </p:pic>
      <p:sp>
        <p:nvSpPr>
          <p:cNvPr id="2" name="TextBox 1"/>
          <p:cNvSpPr txBox="1"/>
          <p:nvPr/>
        </p:nvSpPr>
        <p:spPr>
          <a:xfrm>
            <a:off x="6553200" y="6400798"/>
            <a:ext cx="2514600" cy="307777"/>
          </a:xfrm>
          <a:prstGeom prst="rect">
            <a:avLst/>
          </a:prstGeom>
          <a:noFill/>
        </p:spPr>
        <p:txBody>
          <a:bodyPr wrap="square" rtlCol="0">
            <a:spAutoFit/>
          </a:bodyPr>
          <a:lstStyle/>
          <a:p>
            <a:r>
              <a:rPr lang="en-US" sz="1400" i="1" dirty="0" smtClean="0"/>
              <a:t>Credit: Kevin Day, Univ. of Calif.</a:t>
            </a:r>
            <a:endParaRPr lang="en-US" sz="1400" i="1" dirty="0"/>
          </a:p>
        </p:txBody>
      </p:sp>
      <p:sp>
        <p:nvSpPr>
          <p:cNvPr id="3" name="TextBox 2"/>
          <p:cNvSpPr txBox="1"/>
          <p:nvPr/>
        </p:nvSpPr>
        <p:spPr>
          <a:xfrm>
            <a:off x="457200" y="6324600"/>
            <a:ext cx="5943600" cy="369332"/>
          </a:xfrm>
          <a:prstGeom prst="rect">
            <a:avLst/>
          </a:prstGeom>
          <a:noFill/>
        </p:spPr>
        <p:txBody>
          <a:bodyPr wrap="square" rtlCol="0">
            <a:spAutoFit/>
          </a:bodyPr>
          <a:lstStyle/>
          <a:p>
            <a:r>
              <a:rPr lang="en-US" dirty="0" smtClean="0"/>
              <a:t>Breaking extra limbs into center to force growth outwards</a:t>
            </a:r>
            <a:endParaRPr lang="en-US" dirty="0"/>
          </a:p>
        </p:txBody>
      </p:sp>
    </p:spTree>
    <p:extLst>
      <p:ext uri="{BB962C8B-B14F-4D97-AF65-F5344CB8AC3E}">
        <p14:creationId xmlns:p14="http://schemas.microsoft.com/office/powerpoint/2010/main" val="2355794947"/>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2" descr="cankjunct"/>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228600" y="990600"/>
            <a:ext cx="3975112" cy="2482207"/>
          </a:xfrm>
          <a:prstGeom prst="rect">
            <a:avLst/>
          </a:prstGeom>
          <a:noFill/>
          <a:extLst>
            <a:ext uri="{909E8E84-426E-40DD-AFC4-6F175D3DCCD1}">
              <a14:hiddenFill xmlns:a14="http://schemas.microsoft.com/office/drawing/2010/main">
                <a:solidFill>
                  <a:srgbClr val="FFFFFF"/>
                </a:solidFill>
              </a14:hiddenFill>
            </a:ext>
          </a:extLst>
        </p:spPr>
      </p:pic>
      <p:sp>
        <p:nvSpPr>
          <p:cNvPr id="17411" name="Rectangle 3"/>
          <p:cNvSpPr>
            <a:spLocks noGrp="1" noChangeArrowheads="1"/>
          </p:cNvSpPr>
          <p:nvPr>
            <p:ph type="ctrTitle" idx="4294967295"/>
          </p:nvPr>
        </p:nvSpPr>
        <p:spPr bwMode="auto">
          <a:xfrm>
            <a:off x="209365" y="3480945"/>
            <a:ext cx="4114800" cy="381000"/>
          </a:xfrm>
          <a:prstGeom prst="rect">
            <a:avLst/>
          </a:prstGeom>
          <a:solidFill>
            <a:srgbClr val="FFFFFF"/>
          </a:solidFill>
          <a:ln>
            <a:noFill/>
            <a:miter lim="800000"/>
            <a:headEnd/>
            <a:tailEnd/>
          </a:ln>
        </p:spPr>
        <p:txBody>
          <a:bodyPr/>
          <a:lstStyle/>
          <a:p>
            <a:r>
              <a:rPr lang="en-US" altLang="en-US" sz="2000" dirty="0"/>
              <a:t>Canker associated with upright crotch angles</a:t>
            </a:r>
          </a:p>
        </p:txBody>
      </p:sp>
      <p:pic>
        <p:nvPicPr>
          <p:cNvPr id="4" name="Picture 3" descr="peachcompareqtr"/>
          <p:cNvPicPr>
            <a:picLocks noChangeAspect="1" noChangeArrowheads="1"/>
          </p:cNvPicPr>
          <p:nvPr/>
        </p:nvPicPr>
        <p:blipFill>
          <a:blip r:embed="rId3">
            <a:lum bright="30000"/>
            <a:extLst>
              <a:ext uri="{28A0092B-C50C-407E-A947-70E740481C1C}">
                <a14:useLocalDpi xmlns:a14="http://schemas.microsoft.com/office/drawing/2010/main"/>
              </a:ext>
            </a:extLst>
          </a:blip>
          <a:srcRect/>
          <a:stretch>
            <a:fillRect/>
          </a:stretch>
        </p:blipFill>
        <p:spPr bwMode="auto">
          <a:xfrm>
            <a:off x="4343400" y="990600"/>
            <a:ext cx="3725639" cy="2482207"/>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3"/>
          <p:cNvSpPr txBox="1">
            <a:spLocks noChangeArrowheads="1"/>
          </p:cNvSpPr>
          <p:nvPr/>
        </p:nvSpPr>
        <p:spPr bwMode="auto">
          <a:xfrm>
            <a:off x="4114800" y="3505200"/>
            <a:ext cx="4114800" cy="381000"/>
          </a:xfrm>
          <a:prstGeom prst="rect">
            <a:avLst/>
          </a:prstGeom>
          <a:solidFill>
            <a:srgbClr val="FFFFFF"/>
          </a:solidFill>
          <a:ln>
            <a:noFill/>
            <a:miter lim="800000"/>
            <a:headEnd/>
            <a:tailEnd/>
          </a:ln>
        </p:spPr>
        <p:txBody>
          <a:bodyPr/>
          <a:lstStyle>
            <a:lvl1pPr algn="ctr" defTabSz="457200" rtl="0" eaLnBrk="1" fontAlgn="base" hangingPunct="1">
              <a:spcBef>
                <a:spcPct val="0"/>
              </a:spcBef>
              <a:spcAft>
                <a:spcPct val="0"/>
              </a:spcAft>
              <a:defRPr sz="4400" kern="1200">
                <a:solidFill>
                  <a:schemeClr val="tx1"/>
                </a:solidFill>
                <a:latin typeface="Gotham Book"/>
                <a:ea typeface="ＭＳ Ｐゴシック" charset="-128"/>
                <a:cs typeface="ＭＳ Ｐゴシック" charset="-128"/>
              </a:defRPr>
            </a:lvl1pPr>
            <a:lvl2pPr algn="ctr" defTabSz="457200" rtl="0" eaLnBrk="1" fontAlgn="base" hangingPunct="1">
              <a:spcBef>
                <a:spcPct val="0"/>
              </a:spcBef>
              <a:spcAft>
                <a:spcPct val="0"/>
              </a:spcAft>
              <a:defRPr sz="4400">
                <a:solidFill>
                  <a:schemeClr val="tx1"/>
                </a:solidFill>
                <a:latin typeface="Gotham Book" charset="0"/>
                <a:ea typeface="ＭＳ Ｐゴシック" charset="-128"/>
                <a:cs typeface="ＭＳ Ｐゴシック" charset="-128"/>
              </a:defRPr>
            </a:lvl2pPr>
            <a:lvl3pPr algn="ctr" defTabSz="457200" rtl="0" eaLnBrk="1" fontAlgn="base" hangingPunct="1">
              <a:spcBef>
                <a:spcPct val="0"/>
              </a:spcBef>
              <a:spcAft>
                <a:spcPct val="0"/>
              </a:spcAft>
              <a:defRPr sz="4400">
                <a:solidFill>
                  <a:schemeClr val="tx1"/>
                </a:solidFill>
                <a:latin typeface="Gotham Book" charset="0"/>
                <a:ea typeface="ＭＳ Ｐゴシック" charset="-128"/>
                <a:cs typeface="ＭＳ Ｐゴシック" charset="-128"/>
              </a:defRPr>
            </a:lvl3pPr>
            <a:lvl4pPr algn="ctr" defTabSz="457200" rtl="0" eaLnBrk="1" fontAlgn="base" hangingPunct="1">
              <a:spcBef>
                <a:spcPct val="0"/>
              </a:spcBef>
              <a:spcAft>
                <a:spcPct val="0"/>
              </a:spcAft>
              <a:defRPr sz="4400">
                <a:solidFill>
                  <a:schemeClr val="tx1"/>
                </a:solidFill>
                <a:latin typeface="Gotham Book" charset="0"/>
                <a:ea typeface="ＭＳ Ｐゴシック" charset="-128"/>
                <a:cs typeface="ＭＳ Ｐゴシック" charset="-128"/>
              </a:defRPr>
            </a:lvl4pPr>
            <a:lvl5pPr algn="ctr" defTabSz="457200" rtl="0" eaLnBrk="1" fontAlgn="base" hangingPunct="1">
              <a:spcBef>
                <a:spcPct val="0"/>
              </a:spcBef>
              <a:spcAft>
                <a:spcPct val="0"/>
              </a:spcAft>
              <a:defRPr sz="4400">
                <a:solidFill>
                  <a:schemeClr val="tx1"/>
                </a:solidFill>
                <a:latin typeface="Gotham Book" charset="0"/>
                <a:ea typeface="ＭＳ Ｐゴシック" charset="-128"/>
                <a:cs typeface="ＭＳ Ｐゴシック" charset="-128"/>
              </a:defRPr>
            </a:lvl5pPr>
            <a:lvl6pPr marL="457200" algn="ctr" defTabSz="457200" rtl="0" eaLnBrk="1" fontAlgn="base" hangingPunct="1">
              <a:spcBef>
                <a:spcPct val="0"/>
              </a:spcBef>
              <a:spcAft>
                <a:spcPct val="0"/>
              </a:spcAft>
              <a:defRPr sz="4400">
                <a:solidFill>
                  <a:schemeClr val="tx1"/>
                </a:solidFill>
                <a:latin typeface="Gotham Book" charset="0"/>
                <a:ea typeface="ＭＳ Ｐゴシック" charset="-128"/>
                <a:cs typeface="ＭＳ Ｐゴシック" charset="-128"/>
              </a:defRPr>
            </a:lvl6pPr>
            <a:lvl7pPr marL="914400" algn="ctr" defTabSz="457200" rtl="0" eaLnBrk="1" fontAlgn="base" hangingPunct="1">
              <a:spcBef>
                <a:spcPct val="0"/>
              </a:spcBef>
              <a:spcAft>
                <a:spcPct val="0"/>
              </a:spcAft>
              <a:defRPr sz="4400">
                <a:solidFill>
                  <a:schemeClr val="tx1"/>
                </a:solidFill>
                <a:latin typeface="Gotham Book" charset="0"/>
                <a:ea typeface="ＭＳ Ｐゴシック" charset="-128"/>
                <a:cs typeface="ＭＳ Ｐゴシック" charset="-128"/>
              </a:defRPr>
            </a:lvl7pPr>
            <a:lvl8pPr marL="1371600" algn="ctr" defTabSz="457200" rtl="0" eaLnBrk="1" fontAlgn="base" hangingPunct="1">
              <a:spcBef>
                <a:spcPct val="0"/>
              </a:spcBef>
              <a:spcAft>
                <a:spcPct val="0"/>
              </a:spcAft>
              <a:defRPr sz="4400">
                <a:solidFill>
                  <a:schemeClr val="tx1"/>
                </a:solidFill>
                <a:latin typeface="Gotham Book" charset="0"/>
                <a:ea typeface="ＭＳ Ｐゴシック" charset="-128"/>
                <a:cs typeface="ＭＳ Ｐゴシック" charset="-128"/>
              </a:defRPr>
            </a:lvl8pPr>
            <a:lvl9pPr marL="1828800" algn="ctr" defTabSz="457200" rtl="0" eaLnBrk="1" fontAlgn="base" hangingPunct="1">
              <a:spcBef>
                <a:spcPct val="0"/>
              </a:spcBef>
              <a:spcAft>
                <a:spcPct val="0"/>
              </a:spcAft>
              <a:defRPr sz="4400">
                <a:solidFill>
                  <a:schemeClr val="tx1"/>
                </a:solidFill>
                <a:latin typeface="Gotham Book" charset="0"/>
                <a:ea typeface="ＭＳ Ｐゴシック" charset="-128"/>
                <a:cs typeface="ＭＳ Ｐゴシック" charset="-128"/>
              </a:defRPr>
            </a:lvl9pPr>
          </a:lstStyle>
          <a:p>
            <a:r>
              <a:rPr lang="en-US" altLang="en-US" sz="2000" dirty="0" smtClean="0"/>
              <a:t>Large cuts lead to canker problems</a:t>
            </a:r>
            <a:endParaRPr lang="en-US" altLang="en-US" sz="2000" dirty="0"/>
          </a:p>
        </p:txBody>
      </p:sp>
    </p:spTree>
    <p:extLst>
      <p:ext uri="{BB962C8B-B14F-4D97-AF65-F5344CB8AC3E}">
        <p14:creationId xmlns:p14="http://schemas.microsoft.com/office/powerpoint/2010/main" val="283238149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a:xfrm>
            <a:off x="304800" y="685800"/>
            <a:ext cx="7924800" cy="533400"/>
          </a:xfrm>
          <a:noFill/>
        </p:spPr>
        <p:txBody>
          <a:bodyPr>
            <a:normAutofit/>
          </a:bodyPr>
          <a:lstStyle/>
          <a:p>
            <a:pPr eaLnBrk="1" hangingPunct="1"/>
            <a:r>
              <a:rPr lang="en-US" sz="2400" dirty="0" smtClean="0"/>
              <a:t>Three site / levels of </a:t>
            </a:r>
            <a:r>
              <a:rPr lang="en-US" sz="2400" dirty="0"/>
              <a:t>c</a:t>
            </a:r>
            <a:r>
              <a:rPr lang="en-US" sz="2400" dirty="0" smtClean="0"/>
              <a:t>old damage to peach tree</a:t>
            </a:r>
          </a:p>
        </p:txBody>
      </p:sp>
      <p:sp>
        <p:nvSpPr>
          <p:cNvPr id="17411" name="Text Box 3"/>
          <p:cNvSpPr>
            <a:spLocks noGrp="1" noChangeArrowheads="1"/>
          </p:cNvSpPr>
          <p:nvPr>
            <p:ph idx="1"/>
          </p:nvPr>
        </p:nvSpPr>
        <p:spPr>
          <a:xfrm>
            <a:off x="1066800" y="1295400"/>
            <a:ext cx="6324600" cy="4343400"/>
          </a:xfrm>
          <a:noFill/>
        </p:spPr>
        <p:txBody>
          <a:bodyPr>
            <a:normAutofit lnSpcReduction="10000"/>
          </a:bodyPr>
          <a:lstStyle/>
          <a:p>
            <a:pPr eaLnBrk="1" hangingPunct="1">
              <a:lnSpc>
                <a:spcPct val="90000"/>
              </a:lnSpc>
              <a:spcBef>
                <a:spcPct val="50000"/>
              </a:spcBef>
              <a:buFontTx/>
              <a:buNone/>
            </a:pPr>
            <a:r>
              <a:rPr lang="en-US" sz="2400" dirty="0" smtClean="0">
                <a:latin typeface="+mj-lt"/>
              </a:rPr>
              <a:t>1</a:t>
            </a:r>
            <a:r>
              <a:rPr lang="en-US" sz="2400" baseline="30000" dirty="0" smtClean="0">
                <a:latin typeface="+mj-lt"/>
              </a:rPr>
              <a:t>st</a:t>
            </a:r>
            <a:r>
              <a:rPr lang="en-US" sz="2400" dirty="0" smtClean="0">
                <a:latin typeface="+mj-lt"/>
              </a:rPr>
              <a:t> </a:t>
            </a:r>
            <a:r>
              <a:rPr lang="en-US" sz="2400" b="1" dirty="0" smtClean="0">
                <a:latin typeface="+mj-lt"/>
              </a:rPr>
              <a:t>Flower buds</a:t>
            </a:r>
            <a:r>
              <a:rPr lang="en-US" sz="2400" dirty="0" smtClean="0">
                <a:latin typeface="+mj-lt"/>
              </a:rPr>
              <a:t> - Bud cross section shows brown tissue of dead fruit buds with healthy leaf  bud in middle positions </a:t>
            </a:r>
          </a:p>
          <a:p>
            <a:pPr eaLnBrk="1" hangingPunct="1">
              <a:lnSpc>
                <a:spcPct val="90000"/>
              </a:lnSpc>
              <a:spcBef>
                <a:spcPct val="50000"/>
              </a:spcBef>
              <a:buFontTx/>
              <a:buNone/>
            </a:pPr>
            <a:endParaRPr lang="en-US" sz="2400" dirty="0" smtClean="0">
              <a:latin typeface="+mj-lt"/>
            </a:endParaRPr>
          </a:p>
          <a:p>
            <a:pPr eaLnBrk="1" hangingPunct="1">
              <a:lnSpc>
                <a:spcPct val="90000"/>
              </a:lnSpc>
              <a:spcBef>
                <a:spcPct val="50000"/>
              </a:spcBef>
              <a:buFontTx/>
              <a:buNone/>
            </a:pPr>
            <a:r>
              <a:rPr lang="en-US" sz="2400" dirty="0" smtClean="0">
                <a:latin typeface="+mj-lt"/>
              </a:rPr>
              <a:t>2</a:t>
            </a:r>
            <a:r>
              <a:rPr lang="en-US" sz="2400" baseline="30000" dirty="0" smtClean="0">
                <a:latin typeface="+mj-lt"/>
              </a:rPr>
              <a:t>nd</a:t>
            </a:r>
            <a:r>
              <a:rPr lang="en-US" sz="2400" dirty="0" smtClean="0">
                <a:latin typeface="+mj-lt"/>
              </a:rPr>
              <a:t> </a:t>
            </a:r>
            <a:r>
              <a:rPr lang="en-US" sz="2400" b="1" dirty="0" smtClean="0">
                <a:latin typeface="+mj-lt"/>
              </a:rPr>
              <a:t>Twig damage </a:t>
            </a:r>
            <a:r>
              <a:rPr lang="en-US" sz="2400" dirty="0" smtClean="0">
                <a:latin typeface="+mj-lt"/>
              </a:rPr>
              <a:t>– Brown cambial layer under bark </a:t>
            </a:r>
          </a:p>
          <a:p>
            <a:pPr eaLnBrk="1" hangingPunct="1">
              <a:lnSpc>
                <a:spcPct val="90000"/>
              </a:lnSpc>
              <a:spcBef>
                <a:spcPct val="50000"/>
              </a:spcBef>
              <a:buFontTx/>
              <a:buNone/>
            </a:pPr>
            <a:endParaRPr lang="en-US" sz="2400" dirty="0" smtClean="0">
              <a:latin typeface="+mj-lt"/>
            </a:endParaRPr>
          </a:p>
          <a:p>
            <a:pPr eaLnBrk="1" hangingPunct="1">
              <a:lnSpc>
                <a:spcPct val="90000"/>
              </a:lnSpc>
              <a:spcBef>
                <a:spcPct val="50000"/>
              </a:spcBef>
              <a:buFontTx/>
              <a:buNone/>
            </a:pPr>
            <a:endParaRPr lang="en-US" sz="2400" dirty="0" smtClean="0">
              <a:latin typeface="+mj-lt"/>
            </a:endParaRPr>
          </a:p>
          <a:p>
            <a:pPr eaLnBrk="1" hangingPunct="1">
              <a:lnSpc>
                <a:spcPct val="90000"/>
              </a:lnSpc>
              <a:spcBef>
                <a:spcPct val="50000"/>
              </a:spcBef>
              <a:buFontTx/>
              <a:buNone/>
            </a:pPr>
            <a:r>
              <a:rPr lang="en-US" sz="2400" dirty="0" smtClean="0">
                <a:latin typeface="+mj-lt"/>
              </a:rPr>
              <a:t>3</a:t>
            </a:r>
            <a:r>
              <a:rPr lang="en-US" sz="2400" baseline="30000" dirty="0" smtClean="0">
                <a:latin typeface="+mj-lt"/>
              </a:rPr>
              <a:t>rd</a:t>
            </a:r>
            <a:r>
              <a:rPr lang="en-US" sz="2400" dirty="0" smtClean="0">
                <a:latin typeface="+mj-lt"/>
              </a:rPr>
              <a:t> </a:t>
            </a:r>
            <a:r>
              <a:rPr lang="en-US" sz="2400" b="1" dirty="0" smtClean="0">
                <a:latin typeface="+mj-lt"/>
              </a:rPr>
              <a:t>Trunk damage</a:t>
            </a:r>
            <a:r>
              <a:rPr lang="en-US" sz="2400" dirty="0" smtClean="0">
                <a:latin typeface="+mj-lt"/>
              </a:rPr>
              <a:t> - Brown cambial </a:t>
            </a:r>
          </a:p>
          <a:p>
            <a:pPr eaLnBrk="1" hangingPunct="1">
              <a:lnSpc>
                <a:spcPct val="90000"/>
              </a:lnSpc>
              <a:spcBef>
                <a:spcPct val="50000"/>
              </a:spcBef>
              <a:buFontTx/>
              <a:buNone/>
            </a:pPr>
            <a:r>
              <a:rPr lang="en-US" sz="2400" dirty="0">
                <a:latin typeface="+mj-lt"/>
              </a:rPr>
              <a:t> </a:t>
            </a:r>
            <a:r>
              <a:rPr lang="en-US" sz="2400" dirty="0" smtClean="0">
                <a:latin typeface="+mj-lt"/>
              </a:rPr>
              <a:t>     layer under  bark</a:t>
            </a:r>
          </a:p>
          <a:p>
            <a:pPr eaLnBrk="1" hangingPunct="1">
              <a:lnSpc>
                <a:spcPct val="90000"/>
              </a:lnSpc>
              <a:spcBef>
                <a:spcPct val="50000"/>
              </a:spcBef>
              <a:buFontTx/>
              <a:buNone/>
            </a:pPr>
            <a:endParaRPr lang="en-US" sz="2400" dirty="0" smtClean="0"/>
          </a:p>
          <a:p>
            <a:pPr eaLnBrk="1" hangingPunct="1">
              <a:lnSpc>
                <a:spcPct val="90000"/>
              </a:lnSpc>
              <a:spcBef>
                <a:spcPct val="50000"/>
              </a:spcBef>
              <a:buFontTx/>
              <a:buNone/>
            </a:pPr>
            <a:endParaRPr lang="en-US" sz="2400" dirty="0" smtClean="0"/>
          </a:p>
          <a:p>
            <a:pPr eaLnBrk="1" hangingPunct="1">
              <a:lnSpc>
                <a:spcPct val="90000"/>
              </a:lnSpc>
              <a:spcBef>
                <a:spcPct val="50000"/>
              </a:spcBef>
              <a:buFontTx/>
              <a:buNone/>
            </a:pPr>
            <a:endParaRPr lang="en-US" sz="2400" dirty="0" smtClean="0"/>
          </a:p>
        </p:txBody>
      </p:sp>
      <p:pic>
        <p:nvPicPr>
          <p:cNvPr id="17413" name="Picture 5" descr="deadpeachbud"/>
          <p:cNvPicPr>
            <a:picLocks noChangeAspect="1" noChangeArrowheads="1"/>
          </p:cNvPicPr>
          <p:nvPr/>
        </p:nvPicPr>
        <p:blipFill>
          <a:blip r:embed="rId3" cstate="screen">
            <a:lum bright="12000"/>
            <a:extLst>
              <a:ext uri="{28A0092B-C50C-407E-A947-70E740481C1C}">
                <a14:useLocalDpi xmlns:a14="http://schemas.microsoft.com/office/drawing/2010/main"/>
              </a:ext>
            </a:extLst>
          </a:blip>
          <a:srcRect/>
          <a:stretch>
            <a:fillRect/>
          </a:stretch>
        </p:blipFill>
        <p:spPr bwMode="auto">
          <a:xfrm>
            <a:off x="7534634" y="1219200"/>
            <a:ext cx="1419225" cy="1676400"/>
          </a:xfrm>
          <a:prstGeom prst="rect">
            <a:avLst/>
          </a:prstGeom>
          <a:noFill/>
          <a:ln w="9525">
            <a:noFill/>
            <a:miter lim="800000"/>
            <a:headEnd/>
            <a:tailEnd/>
          </a:ln>
        </p:spPr>
      </p:pic>
      <p:cxnSp>
        <p:nvCxnSpPr>
          <p:cNvPr id="14" name="Straight Arrow Connector 13"/>
          <p:cNvCxnSpPr/>
          <p:nvPr/>
        </p:nvCxnSpPr>
        <p:spPr>
          <a:xfrm flipV="1">
            <a:off x="4267200" y="2065908"/>
            <a:ext cx="3738562" cy="7620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pic>
        <p:nvPicPr>
          <p:cNvPr id="4" name="Picture 3"/>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rot="5400000">
            <a:off x="6190544" y="2908779"/>
            <a:ext cx="1305017" cy="2040659"/>
          </a:xfrm>
          <a:prstGeom prst="rect">
            <a:avLst/>
          </a:prstGeom>
        </p:spPr>
      </p:pic>
      <p:cxnSp>
        <p:nvCxnSpPr>
          <p:cNvPr id="3" name="Straight Arrow Connector 2"/>
          <p:cNvCxnSpPr/>
          <p:nvPr/>
        </p:nvCxnSpPr>
        <p:spPr>
          <a:xfrm>
            <a:off x="3733800" y="3429000"/>
            <a:ext cx="2752725" cy="22860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pic>
        <p:nvPicPr>
          <p:cNvPr id="10" name="Picture 3" descr="browncamb1994peach"/>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5822723" y="4876800"/>
            <a:ext cx="2040659" cy="1843274"/>
          </a:xfrm>
          <a:prstGeom prst="rect">
            <a:avLst/>
          </a:prstGeom>
          <a:noFill/>
          <a:extLst>
            <a:ext uri="{909E8E84-426E-40DD-AFC4-6F175D3DCCD1}">
              <a14:hiddenFill xmlns:a14="http://schemas.microsoft.com/office/drawing/2010/main">
                <a:solidFill>
                  <a:srgbClr val="FFFFFF"/>
                </a:solidFill>
              </a14:hiddenFill>
            </a:ext>
          </a:extLst>
        </p:spPr>
      </p:pic>
      <p:cxnSp>
        <p:nvCxnSpPr>
          <p:cNvPr id="17" name="Straight Arrow Connector 16"/>
          <p:cNvCxnSpPr/>
          <p:nvPr/>
        </p:nvCxnSpPr>
        <p:spPr>
          <a:xfrm>
            <a:off x="3962400" y="5257800"/>
            <a:ext cx="2524125" cy="335758"/>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999835097"/>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2" name="Picture 2" descr="ocGlow3lfend"/>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1981200" y="1066800"/>
            <a:ext cx="5486400" cy="4114800"/>
          </a:xfrm>
          <a:prstGeom prst="rect">
            <a:avLst/>
          </a:prstGeom>
          <a:noFill/>
          <a:extLst>
            <a:ext uri="{909E8E84-426E-40DD-AFC4-6F175D3DCCD1}">
              <a14:hiddenFill xmlns:a14="http://schemas.microsoft.com/office/drawing/2010/main">
                <a:solidFill>
                  <a:srgbClr val="FFFFFF"/>
                </a:solidFill>
              </a14:hiddenFill>
            </a:ext>
          </a:extLst>
        </p:spPr>
      </p:pic>
      <p:sp>
        <p:nvSpPr>
          <p:cNvPr id="25603" name="Rectangle 3"/>
          <p:cNvSpPr>
            <a:spLocks noGrp="1" noChangeArrowheads="1"/>
          </p:cNvSpPr>
          <p:nvPr>
            <p:ph type="title" idx="4294967295"/>
          </p:nvPr>
        </p:nvSpPr>
        <p:spPr bwMode="auto">
          <a:xfrm>
            <a:off x="381000" y="5334000"/>
            <a:ext cx="8458200" cy="7620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z="2000" dirty="0">
                <a:solidFill>
                  <a:schemeClr val="tx1"/>
                </a:solidFill>
              </a:rPr>
              <a:t>Problems arise when scaffold ends are not pruned </a:t>
            </a:r>
          </a:p>
        </p:txBody>
      </p:sp>
    </p:spTree>
    <p:extLst>
      <p:ext uri="{BB962C8B-B14F-4D97-AF65-F5344CB8AC3E}">
        <p14:creationId xmlns:p14="http://schemas.microsoft.com/office/powerpoint/2010/main" val="2275787521"/>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idx="4294967295"/>
          </p:nvPr>
        </p:nvSpPr>
        <p:spPr bwMode="auto">
          <a:xfrm>
            <a:off x="6019800" y="990600"/>
            <a:ext cx="2895600" cy="25146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z="3200">
                <a:solidFill>
                  <a:schemeClr val="tx1"/>
                </a:solidFill>
              </a:rPr>
              <a:t>Strong limb growth following scaffold end heading cut </a:t>
            </a:r>
          </a:p>
        </p:txBody>
      </p:sp>
      <p:pic>
        <p:nvPicPr>
          <p:cNvPr id="26627" name="Picture 3" descr="head3lfendGlow2"/>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533400" y="533400"/>
            <a:ext cx="5334000" cy="4000500"/>
          </a:xfrm>
          <a:prstGeom prst="rect">
            <a:avLst/>
          </a:prstGeom>
          <a:noFill/>
          <a:extLst>
            <a:ext uri="{909E8E84-426E-40DD-AFC4-6F175D3DCCD1}">
              <a14:hiddenFill xmlns:a14="http://schemas.microsoft.com/office/drawing/2010/main">
                <a:solidFill>
                  <a:srgbClr val="FFFFFF"/>
                </a:solidFill>
              </a14:hiddenFill>
            </a:ext>
          </a:extLst>
        </p:spPr>
      </p:pic>
      <p:sp>
        <p:nvSpPr>
          <p:cNvPr id="26628" name="Text Box 4"/>
          <p:cNvSpPr txBox="1">
            <a:spLocks noChangeArrowheads="1"/>
          </p:cNvSpPr>
          <p:nvPr/>
        </p:nvSpPr>
        <p:spPr bwMode="auto">
          <a:xfrm>
            <a:off x="609600" y="4800600"/>
            <a:ext cx="7162800" cy="946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buFontTx/>
              <a:buChar char="•"/>
            </a:pPr>
            <a:r>
              <a:rPr lang="en-US" altLang="en-US" sz="2800"/>
              <a:t>Cuts to remove large limbs will leave big, slow healing wounds </a:t>
            </a:r>
          </a:p>
        </p:txBody>
      </p:sp>
      <p:sp>
        <p:nvSpPr>
          <p:cNvPr id="26629" name="Line 5"/>
          <p:cNvSpPr>
            <a:spLocks noChangeShapeType="1"/>
          </p:cNvSpPr>
          <p:nvPr/>
        </p:nvSpPr>
        <p:spPr bwMode="auto">
          <a:xfrm flipH="1">
            <a:off x="2971800" y="2819400"/>
            <a:ext cx="381000" cy="609600"/>
          </a:xfrm>
          <a:prstGeom prst="line">
            <a:avLst/>
          </a:prstGeom>
          <a:noFill/>
          <a:ln w="57150">
            <a:solidFill>
              <a:schemeClr val="tx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6630" name="Line 6"/>
          <p:cNvSpPr>
            <a:spLocks noChangeShapeType="1"/>
          </p:cNvSpPr>
          <p:nvPr/>
        </p:nvSpPr>
        <p:spPr bwMode="auto">
          <a:xfrm flipH="1">
            <a:off x="2667000" y="2362200"/>
            <a:ext cx="228600" cy="381000"/>
          </a:xfrm>
          <a:prstGeom prst="line">
            <a:avLst/>
          </a:prstGeom>
          <a:noFill/>
          <a:ln w="57150">
            <a:solidFill>
              <a:schemeClr val="tx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6631" name="Line 7"/>
          <p:cNvSpPr>
            <a:spLocks noChangeShapeType="1"/>
          </p:cNvSpPr>
          <p:nvPr/>
        </p:nvSpPr>
        <p:spPr bwMode="auto">
          <a:xfrm flipH="1">
            <a:off x="2971800" y="1676400"/>
            <a:ext cx="457200" cy="381000"/>
          </a:xfrm>
          <a:prstGeom prst="line">
            <a:avLst/>
          </a:prstGeom>
          <a:noFill/>
          <a:ln w="57150">
            <a:solidFill>
              <a:schemeClr val="tx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Tree>
    <p:extLst>
      <p:ext uri="{BB962C8B-B14F-4D97-AF65-F5344CB8AC3E}">
        <p14:creationId xmlns:p14="http://schemas.microsoft.com/office/powerpoint/2010/main" val="4283913036"/>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2"/>
          <p:cNvSpPr>
            <a:spLocks noGrp="1" noChangeArrowheads="1"/>
          </p:cNvSpPr>
          <p:nvPr>
            <p:ph type="title" idx="4294967295"/>
          </p:nvPr>
        </p:nvSpPr>
        <p:spPr bwMode="auto">
          <a:xfrm>
            <a:off x="373154" y="990600"/>
            <a:ext cx="4876800" cy="838200"/>
          </a:xfrm>
          <a:prstGeom prst="rect">
            <a:avLst/>
          </a:prstGeom>
          <a:noFill/>
          <a:ln>
            <a:noFill/>
            <a:miter lim="800000"/>
            <a:headEnd/>
            <a:tailEnd/>
          </a:ln>
          <a:extLst>
            <a:ext uri="{909E8E84-426E-40DD-AFC4-6F175D3DCCD1}">
              <a14:hiddenFill xmlns:a14="http://schemas.microsoft.com/office/drawing/2010/main">
                <a:solidFill>
                  <a:srgbClr val="FFFFFF"/>
                </a:solidFill>
              </a14:hiddenFill>
            </a:ext>
          </a:extLst>
        </p:spPr>
        <p:txBody>
          <a:bodyPr/>
          <a:lstStyle/>
          <a:p>
            <a:r>
              <a:rPr lang="en-US" altLang="en-US" sz="2000" dirty="0"/>
              <a:t>Single &amp; </a:t>
            </a:r>
            <a:r>
              <a:rPr lang="en-US" altLang="en-US" sz="2000" dirty="0" err="1" smtClean="0"/>
              <a:t>debud</a:t>
            </a:r>
            <a:r>
              <a:rPr lang="en-US" altLang="en-US" sz="2000" dirty="0" smtClean="0"/>
              <a:t> technique for avoiding problems at end of scaffolds</a:t>
            </a:r>
            <a:endParaRPr lang="en-US" altLang="en-US" sz="2000" dirty="0"/>
          </a:p>
        </p:txBody>
      </p:sp>
      <p:pic>
        <p:nvPicPr>
          <p:cNvPr id="61443" name="Picture 3" descr="peadebugafter"/>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5638800" y="685800"/>
            <a:ext cx="2219325" cy="2667000"/>
          </a:xfrm>
          <a:prstGeom prst="rect">
            <a:avLst/>
          </a:prstGeom>
          <a:noFill/>
          <a:extLst>
            <a:ext uri="{909E8E84-426E-40DD-AFC4-6F175D3DCCD1}">
              <a14:hiddenFill xmlns:a14="http://schemas.microsoft.com/office/drawing/2010/main">
                <a:solidFill>
                  <a:srgbClr val="FFFFFF"/>
                </a:solidFill>
              </a14:hiddenFill>
            </a:ext>
          </a:extLst>
        </p:spPr>
      </p:pic>
      <p:pic>
        <p:nvPicPr>
          <p:cNvPr id="61444" name="Picture 4" descr="endgrwthafter"/>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5562600" y="3657600"/>
            <a:ext cx="2263775" cy="2514600"/>
          </a:xfrm>
          <a:prstGeom prst="rect">
            <a:avLst/>
          </a:prstGeom>
          <a:noFill/>
          <a:extLst>
            <a:ext uri="{909E8E84-426E-40DD-AFC4-6F175D3DCCD1}">
              <a14:hiddenFill xmlns:a14="http://schemas.microsoft.com/office/drawing/2010/main">
                <a:solidFill>
                  <a:srgbClr val="FFFFFF"/>
                </a:solidFill>
              </a14:hiddenFill>
            </a:ext>
          </a:extLst>
        </p:spPr>
      </p:pic>
      <p:pic>
        <p:nvPicPr>
          <p:cNvPr id="61445" name="Picture 5" descr="endgwthbefore"/>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363537" y="2301080"/>
            <a:ext cx="2532063" cy="3636963"/>
          </a:xfrm>
          <a:prstGeom prst="rect">
            <a:avLst/>
          </a:prstGeom>
          <a:noFill/>
          <a:extLst>
            <a:ext uri="{909E8E84-426E-40DD-AFC4-6F175D3DCCD1}">
              <a14:hiddenFill xmlns:a14="http://schemas.microsoft.com/office/drawing/2010/main">
                <a:solidFill>
                  <a:srgbClr val="FFFFFF"/>
                </a:solidFill>
              </a14:hiddenFill>
            </a:ext>
          </a:extLst>
        </p:spPr>
      </p:pic>
      <p:sp>
        <p:nvSpPr>
          <p:cNvPr id="61446" name="Line 6"/>
          <p:cNvSpPr>
            <a:spLocks noChangeShapeType="1"/>
          </p:cNvSpPr>
          <p:nvPr/>
        </p:nvSpPr>
        <p:spPr bwMode="auto">
          <a:xfrm flipV="1">
            <a:off x="1905000" y="3824426"/>
            <a:ext cx="381000" cy="1752600"/>
          </a:xfrm>
          <a:prstGeom prst="line">
            <a:avLst/>
          </a:prstGeom>
          <a:noFill/>
          <a:ln w="57150">
            <a:solidFill>
              <a:schemeClr val="tx1"/>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1448" name="Text Box 8"/>
          <p:cNvSpPr txBox="1">
            <a:spLocks noChangeArrowheads="1"/>
          </p:cNvSpPr>
          <p:nvPr/>
        </p:nvSpPr>
        <p:spPr bwMode="auto">
          <a:xfrm>
            <a:off x="3124200" y="2604935"/>
            <a:ext cx="2057400" cy="1477328"/>
          </a:xfrm>
          <a:prstGeom prst="rect">
            <a:avLst/>
          </a:prstGeom>
          <a:noFill/>
          <a:ln w="9525">
            <a:solidFill>
              <a:schemeClr val="bg1"/>
            </a:solidFill>
            <a:miter lim="800000"/>
            <a:headEnd/>
            <a:tailEnd/>
          </a:ln>
          <a:effectLst/>
        </p:spPr>
        <p:txBody>
          <a:bodyPr wrap="square">
            <a:spAutoFit/>
          </a:bodyPr>
          <a:lstStyle/>
          <a:p>
            <a:pPr algn="ctr" eaLnBrk="1" hangingPunct="1">
              <a:spcBef>
                <a:spcPct val="50000"/>
              </a:spcBef>
            </a:pPr>
            <a:r>
              <a:rPr lang="en-US" altLang="en-US" dirty="0"/>
              <a:t>Remove all but one or two buds at </a:t>
            </a:r>
            <a:r>
              <a:rPr lang="en-US" altLang="en-US" dirty="0" smtClean="0"/>
              <a:t>tip by clearing out buds 3 – 4” below end of branch</a:t>
            </a:r>
            <a:endParaRPr lang="en-US" altLang="en-US" dirty="0"/>
          </a:p>
        </p:txBody>
      </p:sp>
    </p:spTree>
    <p:extLst>
      <p:ext uri="{BB962C8B-B14F-4D97-AF65-F5344CB8AC3E}">
        <p14:creationId xmlns:p14="http://schemas.microsoft.com/office/powerpoint/2010/main" val="3788544832"/>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2466" name="Picture 2" descr="DSC00030"/>
          <p:cNvPicPr>
            <a:picLocks noChangeAspect="1" noChangeArrowheads="1"/>
          </p:cNvPicPr>
          <p:nvPr/>
        </p:nvPicPr>
        <p:blipFill>
          <a:blip r:embed="rId2">
            <a:lum bright="18000"/>
            <a:extLst>
              <a:ext uri="{28A0092B-C50C-407E-A947-70E740481C1C}">
                <a14:useLocalDpi xmlns:a14="http://schemas.microsoft.com/office/drawing/2010/main"/>
              </a:ext>
            </a:extLst>
          </a:blip>
          <a:srcRect/>
          <a:stretch>
            <a:fillRect/>
          </a:stretch>
        </p:blipFill>
        <p:spPr bwMode="auto">
          <a:xfrm>
            <a:off x="1447800" y="914400"/>
            <a:ext cx="6324600" cy="4743450"/>
          </a:xfrm>
          <a:prstGeom prst="rect">
            <a:avLst/>
          </a:prstGeom>
          <a:noFill/>
          <a:ln w="57150">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62467" name="Line 3"/>
          <p:cNvSpPr>
            <a:spLocks noChangeShapeType="1"/>
          </p:cNvSpPr>
          <p:nvPr/>
        </p:nvSpPr>
        <p:spPr bwMode="auto">
          <a:xfrm flipH="1">
            <a:off x="5181600" y="2971800"/>
            <a:ext cx="1447800" cy="685800"/>
          </a:xfrm>
          <a:prstGeom prst="line">
            <a:avLst/>
          </a:prstGeom>
          <a:noFill/>
          <a:ln w="571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2468" name="Line 4"/>
          <p:cNvSpPr>
            <a:spLocks noChangeShapeType="1"/>
          </p:cNvSpPr>
          <p:nvPr/>
        </p:nvSpPr>
        <p:spPr bwMode="auto">
          <a:xfrm>
            <a:off x="5334000" y="3810000"/>
            <a:ext cx="533400" cy="1066800"/>
          </a:xfrm>
          <a:prstGeom prst="line">
            <a:avLst/>
          </a:prstGeom>
          <a:noFill/>
          <a:ln w="38100">
            <a:solidFill>
              <a:schemeClr val="tx1"/>
            </a:solidFill>
            <a:prstDash val="sysDot"/>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2469" name="Rectangle 5"/>
          <p:cNvSpPr>
            <a:spLocks noGrp="1" noChangeArrowheads="1"/>
          </p:cNvSpPr>
          <p:nvPr>
            <p:ph type="title" idx="4294967295"/>
          </p:nvPr>
        </p:nvSpPr>
        <p:spPr bwMode="auto">
          <a:xfrm>
            <a:off x="609600" y="5638800"/>
            <a:ext cx="7772400" cy="11430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z="2800" dirty="0">
                <a:solidFill>
                  <a:schemeClr val="tx1"/>
                </a:solidFill>
              </a:rPr>
              <a:t>Results of singling and </a:t>
            </a:r>
            <a:r>
              <a:rPr lang="en-US" altLang="en-US" sz="2800" dirty="0" err="1">
                <a:solidFill>
                  <a:schemeClr val="tx1"/>
                </a:solidFill>
              </a:rPr>
              <a:t>debud</a:t>
            </a:r>
            <a:endParaRPr lang="en-US" altLang="en-US" sz="2800" dirty="0">
              <a:solidFill>
                <a:schemeClr val="tx1"/>
              </a:solidFill>
            </a:endParaRPr>
          </a:p>
        </p:txBody>
      </p:sp>
    </p:spTree>
    <p:extLst>
      <p:ext uri="{BB962C8B-B14F-4D97-AF65-F5344CB8AC3E}">
        <p14:creationId xmlns:p14="http://schemas.microsoft.com/office/powerpoint/2010/main" val="1074465600"/>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1371600" y="1143000"/>
            <a:ext cx="2743200" cy="3657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4" name="Picture 2" descr="C:\Users\shane\Pictures\peachtrain\Bill Nyblad 2014 full tree3.jpg"/>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5029200" y="1143000"/>
            <a:ext cx="2743200" cy="3657600"/>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1371600" y="4953000"/>
            <a:ext cx="2590800" cy="830997"/>
          </a:xfrm>
          <a:prstGeom prst="rect">
            <a:avLst/>
          </a:prstGeom>
          <a:noFill/>
        </p:spPr>
        <p:txBody>
          <a:bodyPr wrap="square" rtlCol="0">
            <a:spAutoFit/>
          </a:bodyPr>
          <a:lstStyle/>
          <a:p>
            <a:r>
              <a:rPr lang="en-US" sz="1600" dirty="0" smtClean="0"/>
              <a:t>Tree with single and </a:t>
            </a:r>
            <a:r>
              <a:rPr lang="en-US" sz="1600" dirty="0" err="1" smtClean="0"/>
              <a:t>debud</a:t>
            </a:r>
            <a:r>
              <a:rPr lang="en-US" sz="1600" dirty="0" smtClean="0"/>
              <a:t> method has straight scaffolds</a:t>
            </a:r>
            <a:endParaRPr lang="en-US" sz="1600" dirty="0"/>
          </a:p>
        </p:txBody>
      </p:sp>
      <p:sp>
        <p:nvSpPr>
          <p:cNvPr id="6" name="TextBox 5"/>
          <p:cNvSpPr txBox="1"/>
          <p:nvPr/>
        </p:nvSpPr>
        <p:spPr>
          <a:xfrm>
            <a:off x="5105400" y="4953000"/>
            <a:ext cx="2590800" cy="830997"/>
          </a:xfrm>
          <a:prstGeom prst="rect">
            <a:avLst/>
          </a:prstGeom>
          <a:noFill/>
        </p:spPr>
        <p:txBody>
          <a:bodyPr wrap="square" rtlCol="0">
            <a:spAutoFit/>
          </a:bodyPr>
          <a:lstStyle/>
          <a:p>
            <a:r>
              <a:rPr lang="en-US" sz="1600" dirty="0" smtClean="0"/>
              <a:t>Traditional scaffold end cuts results in “dogleg” appearance to scaffolds</a:t>
            </a:r>
            <a:endParaRPr lang="en-US" sz="1600" dirty="0"/>
          </a:p>
        </p:txBody>
      </p:sp>
    </p:spTree>
    <p:extLst>
      <p:ext uri="{BB962C8B-B14F-4D97-AF65-F5344CB8AC3E}">
        <p14:creationId xmlns:p14="http://schemas.microsoft.com/office/powerpoint/2010/main" val="3791373813"/>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295400"/>
            <a:ext cx="8229600" cy="4066495"/>
          </a:xfrm>
        </p:spPr>
        <p:txBody>
          <a:bodyPr/>
          <a:lstStyle/>
          <a:p>
            <a:pPr marL="0" indent="0">
              <a:buNone/>
            </a:pPr>
            <a:r>
              <a:rPr lang="en-US" dirty="0" smtClean="0">
                <a:solidFill>
                  <a:schemeClr val="tx1"/>
                </a:solidFill>
              </a:rPr>
              <a:t>What to do following a harsh winter?</a:t>
            </a:r>
          </a:p>
          <a:p>
            <a:pPr marL="0" indent="0">
              <a:buNone/>
            </a:pPr>
            <a:endParaRPr lang="en-US" dirty="0"/>
          </a:p>
        </p:txBody>
      </p:sp>
      <p:sp>
        <p:nvSpPr>
          <p:cNvPr id="4" name="Rectangle 3"/>
          <p:cNvSpPr/>
          <p:nvPr/>
        </p:nvSpPr>
        <p:spPr>
          <a:xfrm>
            <a:off x="6172200" y="670973"/>
            <a:ext cx="2845907" cy="307777"/>
          </a:xfrm>
          <a:prstGeom prst="rect">
            <a:avLst/>
          </a:prstGeom>
        </p:spPr>
        <p:txBody>
          <a:bodyPr wrap="none">
            <a:spAutoFit/>
          </a:bodyPr>
          <a:lstStyle/>
          <a:p>
            <a:r>
              <a:rPr lang="en-US" sz="1400" i="1" dirty="0"/>
              <a:t>Managing Cold Damaged Fruit Trees</a:t>
            </a:r>
          </a:p>
        </p:txBody>
      </p:sp>
      <p:sp>
        <p:nvSpPr>
          <p:cNvPr id="6" name="TextBox 5"/>
          <p:cNvSpPr txBox="1"/>
          <p:nvPr/>
        </p:nvSpPr>
        <p:spPr>
          <a:xfrm>
            <a:off x="533400" y="2133600"/>
            <a:ext cx="7848600" cy="1754326"/>
          </a:xfrm>
          <a:prstGeom prst="rect">
            <a:avLst/>
          </a:prstGeom>
          <a:noFill/>
        </p:spPr>
        <p:txBody>
          <a:bodyPr wrap="square" rtlCol="0">
            <a:spAutoFit/>
          </a:bodyPr>
          <a:lstStyle/>
          <a:p>
            <a:pPr marL="285750" indent="-285750">
              <a:buFont typeface="Arial" panose="020B0604020202020204" pitchFamily="34" charset="0"/>
              <a:buChar char="•"/>
            </a:pPr>
            <a:r>
              <a:rPr lang="en-US" dirty="0" smtClean="0"/>
              <a:t>Prune at bud swell to pink (normal time)</a:t>
            </a:r>
          </a:p>
          <a:p>
            <a:pPr marL="285750" indent="-285750">
              <a:buFont typeface="Arial" panose="020B0604020202020204" pitchFamily="34" charset="0"/>
              <a:buChar char="•"/>
            </a:pPr>
            <a:r>
              <a:rPr lang="en-US" dirty="0" smtClean="0"/>
              <a:t>Prune with normal intensity, strong pruning not advised while trees are recovering from cold damage.</a:t>
            </a:r>
          </a:p>
          <a:p>
            <a:pPr marL="285750" indent="-285750">
              <a:buFont typeface="Arial" panose="020B0604020202020204" pitchFamily="34" charset="0"/>
              <a:buChar char="•"/>
            </a:pPr>
            <a:r>
              <a:rPr lang="en-US" dirty="0" smtClean="0"/>
              <a:t>Consider nitrogen program closely…split applications in order to tailor the program according to rainfall and crop situation</a:t>
            </a:r>
          </a:p>
          <a:p>
            <a:pPr marL="285750" indent="-285750">
              <a:buFont typeface="Arial" panose="020B0604020202020204" pitchFamily="34" charset="0"/>
              <a:buChar char="•"/>
            </a:pPr>
            <a:r>
              <a:rPr lang="en-US" dirty="0" smtClean="0"/>
              <a:t>Adopt practices that minimize big cuts on the lower part of the scaffolds.</a:t>
            </a:r>
            <a:endParaRPr lang="en-US" dirty="0"/>
          </a:p>
        </p:txBody>
      </p:sp>
    </p:spTree>
    <p:extLst>
      <p:ext uri="{BB962C8B-B14F-4D97-AF65-F5344CB8AC3E}">
        <p14:creationId xmlns:p14="http://schemas.microsoft.com/office/powerpoint/2010/main" val="3776861309"/>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p:cNvSpPr>
            <a:spLocks noGrp="1" noChangeArrowheads="1"/>
          </p:cNvSpPr>
          <p:nvPr>
            <p:ph type="title" idx="4294967295"/>
          </p:nvPr>
        </p:nvSpPr>
        <p:spPr>
          <a:xfrm>
            <a:off x="225408" y="1828800"/>
            <a:ext cx="3012722" cy="838200"/>
          </a:xfrm>
          <a:prstGeom prst="rect">
            <a:avLst/>
          </a:prstGeom>
        </p:spPr>
        <p:txBody>
          <a:bodyPr/>
          <a:lstStyle/>
          <a:p>
            <a:pPr eaLnBrk="1" hangingPunct="1"/>
            <a:r>
              <a:rPr lang="en-US" sz="3200" dirty="0" smtClean="0">
                <a:effectLst>
                  <a:outerShdw blurRad="38100" dist="38100" dir="2700000" algn="tl">
                    <a:srgbClr val="000000">
                      <a:alpha val="43137"/>
                    </a:srgbClr>
                  </a:outerShdw>
                </a:effectLst>
              </a:rPr>
              <a:t>Questions?</a:t>
            </a:r>
            <a:r>
              <a:rPr lang="en-US" sz="3200" dirty="0" smtClean="0"/>
              <a:t/>
            </a:r>
            <a:br>
              <a:rPr lang="en-US" sz="3200" dirty="0" smtClean="0"/>
            </a:br>
            <a:r>
              <a:rPr lang="en-US" sz="3200" dirty="0" smtClean="0"/>
              <a:t/>
            </a:r>
            <a:br>
              <a:rPr lang="en-US" sz="3200" dirty="0" smtClean="0"/>
            </a:br>
            <a:endParaRPr lang="en-US" sz="1800" i="1" dirty="0" smtClean="0"/>
          </a:p>
        </p:txBody>
      </p:sp>
      <p:sp>
        <p:nvSpPr>
          <p:cNvPr id="7" name="Rectangle 6"/>
          <p:cNvSpPr/>
          <p:nvPr/>
        </p:nvSpPr>
        <p:spPr>
          <a:xfrm>
            <a:off x="225408" y="2971800"/>
            <a:ext cx="3279792" cy="1200329"/>
          </a:xfrm>
          <a:prstGeom prst="rect">
            <a:avLst/>
          </a:prstGeom>
        </p:spPr>
        <p:txBody>
          <a:bodyPr wrap="square">
            <a:spAutoFit/>
          </a:bodyPr>
          <a:lstStyle/>
          <a:p>
            <a:r>
              <a:rPr lang="en-US" dirty="0" smtClean="0"/>
              <a:t>Bill Shane, SW Mich Res &amp; Ext Center, Benter Harbor, Michigan  49022,  269-208-1652 cell, </a:t>
            </a:r>
            <a:br>
              <a:rPr lang="en-US" dirty="0" smtClean="0"/>
            </a:br>
            <a:r>
              <a:rPr lang="en-US" dirty="0" smtClean="0"/>
              <a:t>email:  shane@msu.edu</a:t>
            </a:r>
            <a:endParaRPr lang="en-US" dirty="0"/>
          </a:p>
        </p:txBody>
      </p:sp>
      <p:pic>
        <p:nvPicPr>
          <p:cNvPr id="8" name="Picture 3"/>
          <p:cNvPicPr>
            <a:picLocks noChangeAspect="1"/>
          </p:cNvPicPr>
          <p:nvPr/>
        </p:nvPicPr>
        <p:blipFill>
          <a:blip r:embed="rId2">
            <a:extLst>
              <a:ext uri="{28A0092B-C50C-407E-A947-70E740481C1C}">
                <a14:useLocalDpi xmlns:a14="http://schemas.microsoft.com/office/drawing/2010/main"/>
              </a:ext>
            </a:extLst>
          </a:blip>
          <a:srcRect/>
          <a:stretch>
            <a:fillRect/>
          </a:stretch>
        </p:blipFill>
        <p:spPr bwMode="auto">
          <a:xfrm>
            <a:off x="4953000" y="1499073"/>
            <a:ext cx="2057400" cy="29454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62715223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457200" y="1981200"/>
            <a:ext cx="5257800" cy="3785652"/>
          </a:xfrm>
          <a:prstGeom prst="rect">
            <a:avLst/>
          </a:prstGeom>
          <a:noFill/>
        </p:spPr>
        <p:txBody>
          <a:bodyPr wrap="square" rtlCol="0">
            <a:spAutoFit/>
          </a:bodyPr>
          <a:lstStyle/>
          <a:p>
            <a:r>
              <a:rPr lang="en-US" sz="2000" dirty="0" smtClean="0"/>
              <a:t>-11 F    start of fruit bud damage</a:t>
            </a:r>
          </a:p>
          <a:p>
            <a:endParaRPr lang="en-US" sz="2000" dirty="0"/>
          </a:p>
          <a:p>
            <a:r>
              <a:rPr lang="en-US" sz="2000" dirty="0" smtClean="0"/>
              <a:t>-13 F    50% fruit buds damaged</a:t>
            </a:r>
          </a:p>
          <a:p>
            <a:endParaRPr lang="en-US" sz="2000" dirty="0"/>
          </a:p>
          <a:p>
            <a:r>
              <a:rPr lang="en-US" sz="2000" dirty="0" smtClean="0"/>
              <a:t>-15 F    80% fruit buds damaged, some cambium discoloration</a:t>
            </a:r>
          </a:p>
          <a:p>
            <a:endParaRPr lang="en-US" sz="2000" dirty="0"/>
          </a:p>
          <a:p>
            <a:r>
              <a:rPr lang="en-US" sz="2000" dirty="0" smtClean="0"/>
              <a:t>-17 F    most fruit buds damaged, some significant cambium discoloration</a:t>
            </a:r>
          </a:p>
          <a:p>
            <a:endParaRPr lang="en-US" sz="2000" dirty="0"/>
          </a:p>
          <a:p>
            <a:r>
              <a:rPr lang="en-US" sz="2000" dirty="0" smtClean="0"/>
              <a:t>-19 F    no fruit buds left, some tree mortality expected</a:t>
            </a:r>
            <a:endParaRPr lang="en-US" sz="2000" dirty="0"/>
          </a:p>
        </p:txBody>
      </p:sp>
      <p:sp>
        <p:nvSpPr>
          <p:cNvPr id="7" name="TextBox 6"/>
          <p:cNvSpPr txBox="1"/>
          <p:nvPr/>
        </p:nvSpPr>
        <p:spPr>
          <a:xfrm>
            <a:off x="1371600" y="1028669"/>
            <a:ext cx="6096000" cy="400110"/>
          </a:xfrm>
          <a:prstGeom prst="rect">
            <a:avLst/>
          </a:prstGeom>
          <a:noFill/>
        </p:spPr>
        <p:txBody>
          <a:bodyPr wrap="square" rtlCol="0">
            <a:spAutoFit/>
          </a:bodyPr>
          <a:lstStyle/>
          <a:p>
            <a:r>
              <a:rPr lang="en-US" sz="2000" dirty="0" smtClean="0"/>
              <a:t>Mid winter temperatures and general effects on peaches</a:t>
            </a:r>
            <a:endParaRPr lang="en-US" sz="2000" dirty="0"/>
          </a:p>
        </p:txBody>
      </p:sp>
      <p:cxnSp>
        <p:nvCxnSpPr>
          <p:cNvPr id="9" name="Straight Connector 8"/>
          <p:cNvCxnSpPr/>
          <p:nvPr/>
        </p:nvCxnSpPr>
        <p:spPr>
          <a:xfrm>
            <a:off x="2667000" y="1600200"/>
            <a:ext cx="2895600" cy="0"/>
          </a:xfrm>
          <a:prstGeom prst="line">
            <a:avLst/>
          </a:prstGeom>
        </p:spPr>
        <p:style>
          <a:lnRef idx="2">
            <a:schemeClr val="accent1"/>
          </a:lnRef>
          <a:fillRef idx="0">
            <a:schemeClr val="accent1"/>
          </a:fillRef>
          <a:effectRef idx="1">
            <a:schemeClr val="accent1"/>
          </a:effectRef>
          <a:fontRef idx="minor">
            <a:schemeClr val="tx1"/>
          </a:fontRef>
        </p:style>
      </p:cxnSp>
      <p:pic>
        <p:nvPicPr>
          <p:cNvPr id="5" name="Picture 4"/>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rot="10800000">
            <a:off x="6172200" y="2057400"/>
            <a:ext cx="1953089" cy="3352800"/>
          </a:xfrm>
          <a:prstGeom prst="rect">
            <a:avLst/>
          </a:prstGeom>
        </p:spPr>
      </p:pic>
    </p:spTree>
    <p:extLst>
      <p:ext uri="{BB962C8B-B14F-4D97-AF65-F5344CB8AC3E}">
        <p14:creationId xmlns:p14="http://schemas.microsoft.com/office/powerpoint/2010/main" val="91597512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524000" y="762000"/>
            <a:ext cx="5486400" cy="830997"/>
          </a:xfrm>
          <a:prstGeom prst="rect">
            <a:avLst/>
          </a:prstGeom>
        </p:spPr>
        <p:txBody>
          <a:bodyPr wrap="square">
            <a:spAutoFit/>
          </a:bodyPr>
          <a:lstStyle/>
          <a:p>
            <a:pPr algn="ctr"/>
            <a:r>
              <a:rPr lang="en-US" sz="2400" dirty="0" smtClean="0"/>
              <a:t>Low </a:t>
            </a:r>
            <a:r>
              <a:rPr lang="en-US" sz="2400" dirty="0"/>
              <a:t>temperature events in </a:t>
            </a:r>
            <a:r>
              <a:rPr lang="en-US" sz="2400" dirty="0" smtClean="0"/>
              <a:t>Michigan resulting in damage to peaches</a:t>
            </a:r>
            <a:endParaRPr lang="en-US" sz="2400" dirty="0"/>
          </a:p>
        </p:txBody>
      </p:sp>
      <p:graphicFrame>
        <p:nvGraphicFramePr>
          <p:cNvPr id="7" name="Table 6"/>
          <p:cNvGraphicFramePr>
            <a:graphicFrameLocks noGrp="1"/>
          </p:cNvGraphicFramePr>
          <p:nvPr>
            <p:extLst>
              <p:ext uri="{D42A27DB-BD31-4B8C-83A1-F6EECF244321}">
                <p14:modId xmlns:p14="http://schemas.microsoft.com/office/powerpoint/2010/main" val="2743260288"/>
              </p:ext>
            </p:extLst>
          </p:nvPr>
        </p:nvGraphicFramePr>
        <p:xfrm>
          <a:off x="685800" y="1783080"/>
          <a:ext cx="8001000" cy="4023360"/>
        </p:xfrm>
        <a:graphic>
          <a:graphicData uri="http://schemas.openxmlformats.org/drawingml/2006/table">
            <a:tbl>
              <a:tblPr firstRow="1" bandRow="1">
                <a:tableStyleId>{5C22544A-7EE6-4342-B048-85BDC9FD1C3A}</a:tableStyleId>
              </a:tblPr>
              <a:tblGrid>
                <a:gridCol w="4000500"/>
                <a:gridCol w="4000500"/>
              </a:tblGrid>
              <a:tr h="370840">
                <a:tc>
                  <a:txBody>
                    <a:bodyPr/>
                    <a:lstStyle/>
                    <a:p>
                      <a:r>
                        <a:rPr lang="en-US" sz="2400" b="0" u="sng" dirty="0" smtClean="0">
                          <a:solidFill>
                            <a:schemeClr val="tx1"/>
                          </a:solidFill>
                        </a:rPr>
                        <a:t>Fall</a:t>
                      </a:r>
                    </a:p>
                    <a:p>
                      <a:endParaRPr lang="en-US" b="0" dirty="0" smtClean="0">
                        <a:solidFill>
                          <a:schemeClr val="tx1"/>
                        </a:solidFill>
                      </a:endParaRPr>
                    </a:p>
                    <a:p>
                      <a:r>
                        <a:rPr lang="en-US" b="0" dirty="0" smtClean="0">
                          <a:solidFill>
                            <a:schemeClr val="tx1"/>
                          </a:solidFill>
                        </a:rPr>
                        <a:t>Oct 10, 1906     10 F</a:t>
                      </a:r>
                      <a:br>
                        <a:rPr lang="en-US" b="0" dirty="0" smtClean="0">
                          <a:solidFill>
                            <a:schemeClr val="tx1"/>
                          </a:solidFill>
                        </a:rPr>
                      </a:br>
                      <a:r>
                        <a:rPr lang="en-US" b="0" dirty="0" smtClean="0">
                          <a:solidFill>
                            <a:schemeClr val="tx1"/>
                          </a:solidFill>
                        </a:rPr>
                        <a:t>Nov 24, 1950   -15 F           </a:t>
                      </a:r>
                    </a:p>
                    <a:p>
                      <a:endParaRPr lang="en-US" b="0" dirty="0" smtClean="0">
                        <a:solidFill>
                          <a:schemeClr val="tx1"/>
                        </a:solidFill>
                      </a:endParaRPr>
                    </a:p>
                    <a:p>
                      <a:endParaRPr lang="en-US" b="0" dirty="0" smtClean="0">
                        <a:solidFill>
                          <a:schemeClr val="tx1"/>
                        </a:solidFill>
                      </a:endParaRPr>
                    </a:p>
                    <a:p>
                      <a:endParaRPr lang="en-US" b="0" dirty="0" smtClean="0">
                        <a:solidFill>
                          <a:schemeClr val="tx1"/>
                        </a:solidFill>
                      </a:endParaRPr>
                    </a:p>
                    <a:p>
                      <a:endParaRPr lang="en-US" b="0" dirty="0" smtClean="0">
                        <a:solidFill>
                          <a:schemeClr val="tx1"/>
                        </a:solidFill>
                      </a:endParaRPr>
                    </a:p>
                    <a:p>
                      <a:endParaRPr lang="en-US" b="0" dirty="0" smtClean="0">
                        <a:solidFill>
                          <a:schemeClr val="tx1"/>
                        </a:solidFill>
                      </a:endParaRPr>
                    </a:p>
                    <a:p>
                      <a:endParaRPr lang="en-US" b="0" dirty="0" smtClean="0">
                        <a:solidFill>
                          <a:schemeClr val="tx1"/>
                        </a:solidFill>
                      </a:endParaRPr>
                    </a:p>
                    <a:p>
                      <a:endParaRPr lang="en-US" b="0" dirty="0" smtClean="0">
                        <a:solidFill>
                          <a:schemeClr val="tx1"/>
                        </a:solidFill>
                      </a:endParaRPr>
                    </a:p>
                    <a:p>
                      <a:r>
                        <a:rPr lang="en-US" b="0" dirty="0" smtClean="0">
                          <a:solidFill>
                            <a:schemeClr val="tx1"/>
                          </a:solidFill>
                        </a:rPr>
                        <a:t>Nov 17, 2013  Rapid</a:t>
                      </a:r>
                      <a:r>
                        <a:rPr lang="en-US" b="0" baseline="0" dirty="0" smtClean="0">
                          <a:solidFill>
                            <a:schemeClr val="tx1"/>
                          </a:solidFill>
                        </a:rPr>
                        <a:t> drop</a:t>
                      </a:r>
                      <a:endParaRPr lang="en-US"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2400" b="0" u="sng" dirty="0" smtClean="0">
                          <a:solidFill>
                            <a:schemeClr val="tx1"/>
                          </a:solidFill>
                        </a:rPr>
                        <a:t>Mid winter</a:t>
                      </a:r>
                    </a:p>
                    <a:p>
                      <a:endParaRPr lang="en-US" b="0" dirty="0" smtClean="0">
                        <a:solidFill>
                          <a:schemeClr val="tx1"/>
                        </a:solidFill>
                      </a:endParaRPr>
                    </a:p>
                    <a:p>
                      <a:endParaRPr lang="en-US" b="0" dirty="0" smtClean="0">
                        <a:solidFill>
                          <a:schemeClr val="tx1"/>
                        </a:solidFill>
                      </a:endParaRPr>
                    </a:p>
                    <a:p>
                      <a:endParaRPr lang="en-US" b="0" dirty="0" smtClean="0">
                        <a:solidFill>
                          <a:schemeClr val="tx1"/>
                        </a:solidFill>
                      </a:endParaRPr>
                    </a:p>
                    <a:p>
                      <a:r>
                        <a:rPr lang="en-US" b="0" dirty="0" smtClean="0">
                          <a:solidFill>
                            <a:schemeClr val="tx1"/>
                          </a:solidFill>
                        </a:rPr>
                        <a:t>Jan 25, 1961            -17 F</a:t>
                      </a:r>
                    </a:p>
                    <a:p>
                      <a:r>
                        <a:rPr lang="en-US" b="0" dirty="0" smtClean="0">
                          <a:solidFill>
                            <a:schemeClr val="tx1"/>
                          </a:solidFill>
                        </a:rPr>
                        <a:t>Jan 15, 1972            -17 to -20 F</a:t>
                      </a:r>
                    </a:p>
                    <a:p>
                      <a:r>
                        <a:rPr lang="en-US" b="0" dirty="0" smtClean="0">
                          <a:solidFill>
                            <a:schemeClr val="tx1"/>
                          </a:solidFill>
                        </a:rPr>
                        <a:t>Jan 16 &amp; 19, 1994  -17 to -22 F</a:t>
                      </a:r>
                    </a:p>
                    <a:p>
                      <a:r>
                        <a:rPr lang="en-US" b="0" dirty="0" smtClean="0">
                          <a:solidFill>
                            <a:schemeClr val="tx1"/>
                          </a:solidFill>
                        </a:rPr>
                        <a:t>Feb 3, 1996             -13 to</a:t>
                      </a:r>
                      <a:r>
                        <a:rPr lang="en-US" b="0" baseline="0" dirty="0" smtClean="0">
                          <a:solidFill>
                            <a:schemeClr val="tx1"/>
                          </a:solidFill>
                        </a:rPr>
                        <a:t> -17 F</a:t>
                      </a:r>
                      <a:endParaRPr lang="en-US" b="0" dirty="0" smtClean="0">
                        <a:solidFill>
                          <a:schemeClr val="tx1"/>
                        </a:solidFill>
                      </a:endParaRPr>
                    </a:p>
                    <a:p>
                      <a:r>
                        <a:rPr lang="en-US" b="0" dirty="0" smtClean="0">
                          <a:solidFill>
                            <a:schemeClr val="tx1"/>
                          </a:solidFill>
                        </a:rPr>
                        <a:t>Jan 5, 1999              -16 F</a:t>
                      </a:r>
                    </a:p>
                    <a:p>
                      <a:r>
                        <a:rPr lang="en-US" b="0" dirty="0" smtClean="0">
                          <a:solidFill>
                            <a:schemeClr val="tx1"/>
                          </a:solidFill>
                        </a:rPr>
                        <a:t>Jan 2005                   Rapid drop</a:t>
                      </a:r>
                      <a:r>
                        <a:rPr lang="en-US" b="0" baseline="0" dirty="0" smtClean="0">
                          <a:solidFill>
                            <a:schemeClr val="tx1"/>
                          </a:solidFill>
                        </a:rPr>
                        <a:t> </a:t>
                      </a:r>
                      <a:endParaRPr lang="en-US" b="0" dirty="0" smtClean="0">
                        <a:solidFill>
                          <a:schemeClr val="tx1"/>
                        </a:solidFill>
                      </a:endParaRPr>
                    </a:p>
                    <a:p>
                      <a:r>
                        <a:rPr lang="en-US" b="0" dirty="0" smtClean="0">
                          <a:solidFill>
                            <a:schemeClr val="tx1"/>
                          </a:solidFill>
                        </a:rPr>
                        <a:t>Feb 4-7, 2007          -4 to -14 F</a:t>
                      </a:r>
                    </a:p>
                    <a:p>
                      <a:r>
                        <a:rPr lang="en-US" b="0" dirty="0" smtClean="0">
                          <a:solidFill>
                            <a:schemeClr val="tx1"/>
                          </a:solidFill>
                        </a:rPr>
                        <a:t>Jan 2014                  -13 to</a:t>
                      </a:r>
                      <a:r>
                        <a:rPr lang="en-US" b="0" baseline="0" dirty="0" smtClean="0">
                          <a:solidFill>
                            <a:schemeClr val="tx1"/>
                          </a:solidFill>
                        </a:rPr>
                        <a:t> -18 F</a:t>
                      </a:r>
                      <a:endParaRPr lang="en-US" b="0" dirty="0" smtClean="0">
                        <a:solidFill>
                          <a:schemeClr val="tx1"/>
                        </a:solidFill>
                      </a:endParaRPr>
                    </a:p>
                    <a:p>
                      <a:r>
                        <a:rPr lang="en-US" b="0" dirty="0" smtClean="0">
                          <a:solidFill>
                            <a:schemeClr val="tx1"/>
                          </a:solidFill>
                        </a:rPr>
                        <a:t>Jan 2015                  -9 to -23 F</a:t>
                      </a:r>
                    </a:p>
                    <a:p>
                      <a:endParaRPr lang="en-US"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bl>
          </a:graphicData>
        </a:graphic>
      </p:graphicFrame>
    </p:spTree>
    <p:extLst>
      <p:ext uri="{BB962C8B-B14F-4D97-AF65-F5344CB8AC3E}">
        <p14:creationId xmlns:p14="http://schemas.microsoft.com/office/powerpoint/2010/main" val="183860860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524000" y="762000"/>
            <a:ext cx="5486400" cy="830997"/>
          </a:xfrm>
          <a:prstGeom prst="rect">
            <a:avLst/>
          </a:prstGeom>
        </p:spPr>
        <p:txBody>
          <a:bodyPr wrap="square">
            <a:spAutoFit/>
          </a:bodyPr>
          <a:lstStyle/>
          <a:p>
            <a:pPr algn="ctr"/>
            <a:r>
              <a:rPr lang="en-US" sz="2400" dirty="0" smtClean="0"/>
              <a:t>Low </a:t>
            </a:r>
            <a:r>
              <a:rPr lang="en-US" sz="2400" dirty="0"/>
              <a:t>temperature events in </a:t>
            </a:r>
            <a:r>
              <a:rPr lang="en-US" sz="2400" dirty="0" smtClean="0"/>
              <a:t>Michigan resulting in damage to peaches</a:t>
            </a:r>
            <a:endParaRPr lang="en-US" sz="2400" dirty="0"/>
          </a:p>
        </p:txBody>
      </p:sp>
      <p:graphicFrame>
        <p:nvGraphicFramePr>
          <p:cNvPr id="7" name="Table 6"/>
          <p:cNvGraphicFramePr>
            <a:graphicFrameLocks noGrp="1"/>
          </p:cNvGraphicFramePr>
          <p:nvPr>
            <p:extLst>
              <p:ext uri="{D42A27DB-BD31-4B8C-83A1-F6EECF244321}">
                <p14:modId xmlns:p14="http://schemas.microsoft.com/office/powerpoint/2010/main" val="2575560588"/>
              </p:ext>
            </p:extLst>
          </p:nvPr>
        </p:nvGraphicFramePr>
        <p:xfrm>
          <a:off x="685800" y="1783080"/>
          <a:ext cx="8001000" cy="4023360"/>
        </p:xfrm>
        <a:graphic>
          <a:graphicData uri="http://schemas.openxmlformats.org/drawingml/2006/table">
            <a:tbl>
              <a:tblPr firstRow="1" bandRow="1">
                <a:tableStyleId>{5C22544A-7EE6-4342-B048-85BDC9FD1C3A}</a:tableStyleId>
              </a:tblPr>
              <a:tblGrid>
                <a:gridCol w="4000500"/>
                <a:gridCol w="4000500"/>
              </a:tblGrid>
              <a:tr h="370840">
                <a:tc>
                  <a:txBody>
                    <a:bodyPr/>
                    <a:lstStyle/>
                    <a:p>
                      <a:r>
                        <a:rPr lang="en-US" sz="2400" b="0" u="sng" dirty="0" smtClean="0">
                          <a:solidFill>
                            <a:schemeClr val="tx1"/>
                          </a:solidFill>
                        </a:rPr>
                        <a:t>Fall</a:t>
                      </a:r>
                    </a:p>
                    <a:p>
                      <a:endParaRPr lang="en-US" b="0" dirty="0" smtClean="0">
                        <a:solidFill>
                          <a:schemeClr val="tx1"/>
                        </a:solidFill>
                      </a:endParaRPr>
                    </a:p>
                    <a:p>
                      <a:r>
                        <a:rPr lang="en-US" b="0" dirty="0" smtClean="0">
                          <a:solidFill>
                            <a:schemeClr val="tx1"/>
                          </a:solidFill>
                        </a:rPr>
                        <a:t>Oct 10, 1906     10 F</a:t>
                      </a:r>
                      <a:br>
                        <a:rPr lang="en-US" b="0" dirty="0" smtClean="0">
                          <a:solidFill>
                            <a:schemeClr val="tx1"/>
                          </a:solidFill>
                        </a:rPr>
                      </a:br>
                      <a:r>
                        <a:rPr lang="en-US" b="0" dirty="0" smtClean="0">
                          <a:solidFill>
                            <a:schemeClr val="tx1"/>
                          </a:solidFill>
                        </a:rPr>
                        <a:t>Nov 24, 1950   -15 F           </a:t>
                      </a:r>
                    </a:p>
                    <a:p>
                      <a:endParaRPr lang="en-US" b="0" dirty="0" smtClean="0">
                        <a:solidFill>
                          <a:schemeClr val="tx1"/>
                        </a:solidFill>
                      </a:endParaRPr>
                    </a:p>
                    <a:p>
                      <a:endParaRPr lang="en-US" b="0" dirty="0" smtClean="0">
                        <a:solidFill>
                          <a:schemeClr val="tx1"/>
                        </a:solidFill>
                      </a:endParaRPr>
                    </a:p>
                    <a:p>
                      <a:endParaRPr lang="en-US" b="0" dirty="0" smtClean="0">
                        <a:solidFill>
                          <a:schemeClr val="tx1"/>
                        </a:solidFill>
                      </a:endParaRPr>
                    </a:p>
                    <a:p>
                      <a:endParaRPr lang="en-US" b="0" dirty="0" smtClean="0">
                        <a:solidFill>
                          <a:schemeClr val="tx1"/>
                        </a:solidFill>
                      </a:endParaRPr>
                    </a:p>
                    <a:p>
                      <a:endParaRPr lang="en-US" b="0" dirty="0" smtClean="0">
                        <a:solidFill>
                          <a:schemeClr val="tx1"/>
                        </a:solidFill>
                      </a:endParaRPr>
                    </a:p>
                    <a:p>
                      <a:endParaRPr lang="en-US" b="0" dirty="0" smtClean="0">
                        <a:solidFill>
                          <a:schemeClr val="tx1"/>
                        </a:solidFill>
                      </a:endParaRPr>
                    </a:p>
                    <a:p>
                      <a:endParaRPr lang="en-US" b="0" dirty="0" smtClean="0">
                        <a:solidFill>
                          <a:schemeClr val="tx1"/>
                        </a:solidFill>
                      </a:endParaRPr>
                    </a:p>
                    <a:p>
                      <a:r>
                        <a:rPr lang="en-US" b="0" dirty="0" smtClean="0">
                          <a:solidFill>
                            <a:schemeClr val="tx1"/>
                          </a:solidFill>
                        </a:rPr>
                        <a:t>Nov 17, 2013  Rapid</a:t>
                      </a:r>
                      <a:r>
                        <a:rPr lang="en-US" b="0" baseline="0" dirty="0" smtClean="0">
                          <a:solidFill>
                            <a:schemeClr val="tx1"/>
                          </a:solidFill>
                        </a:rPr>
                        <a:t> drop</a:t>
                      </a:r>
                      <a:endParaRPr lang="en-US"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2400" b="0" u="sng" dirty="0" smtClean="0">
                          <a:solidFill>
                            <a:schemeClr val="tx1"/>
                          </a:solidFill>
                        </a:rPr>
                        <a:t>Mid winter</a:t>
                      </a:r>
                    </a:p>
                    <a:p>
                      <a:endParaRPr lang="en-US" b="0" dirty="0" smtClean="0">
                        <a:solidFill>
                          <a:schemeClr val="tx1"/>
                        </a:solidFill>
                      </a:endParaRPr>
                    </a:p>
                    <a:p>
                      <a:endParaRPr lang="en-US" b="0" dirty="0" smtClean="0">
                        <a:solidFill>
                          <a:schemeClr val="tx1"/>
                        </a:solidFill>
                      </a:endParaRPr>
                    </a:p>
                    <a:p>
                      <a:endParaRPr lang="en-US" b="0" dirty="0" smtClean="0">
                        <a:solidFill>
                          <a:schemeClr val="tx1"/>
                        </a:solidFill>
                      </a:endParaRPr>
                    </a:p>
                    <a:p>
                      <a:r>
                        <a:rPr lang="en-US" b="0" dirty="0" smtClean="0">
                          <a:solidFill>
                            <a:schemeClr val="tx1"/>
                          </a:solidFill>
                        </a:rPr>
                        <a:t>Jan 25, 1961            -17 F</a:t>
                      </a:r>
                    </a:p>
                    <a:p>
                      <a:r>
                        <a:rPr lang="en-US" b="0" dirty="0" smtClean="0">
                          <a:solidFill>
                            <a:schemeClr val="tx1"/>
                          </a:solidFill>
                        </a:rPr>
                        <a:t>Jan 15, 1972            -17 to -20 F</a:t>
                      </a:r>
                    </a:p>
                    <a:p>
                      <a:r>
                        <a:rPr lang="en-US" b="0" dirty="0" smtClean="0">
                          <a:solidFill>
                            <a:schemeClr val="tx1"/>
                          </a:solidFill>
                        </a:rPr>
                        <a:t>Jan 16 &amp; 19, 1994  -17 to -22 F</a:t>
                      </a:r>
                    </a:p>
                    <a:p>
                      <a:r>
                        <a:rPr lang="en-US" b="0" dirty="0" smtClean="0">
                          <a:solidFill>
                            <a:schemeClr val="tx1"/>
                          </a:solidFill>
                        </a:rPr>
                        <a:t>Feb 3, 1996             -13 to</a:t>
                      </a:r>
                      <a:r>
                        <a:rPr lang="en-US" b="0" baseline="0" dirty="0" smtClean="0">
                          <a:solidFill>
                            <a:schemeClr val="tx1"/>
                          </a:solidFill>
                        </a:rPr>
                        <a:t> -17 F</a:t>
                      </a:r>
                      <a:endParaRPr lang="en-US" b="0" dirty="0" smtClean="0">
                        <a:solidFill>
                          <a:schemeClr val="tx1"/>
                        </a:solidFill>
                      </a:endParaRPr>
                    </a:p>
                    <a:p>
                      <a:r>
                        <a:rPr lang="en-US" b="0" dirty="0" smtClean="0">
                          <a:solidFill>
                            <a:schemeClr val="tx1"/>
                          </a:solidFill>
                        </a:rPr>
                        <a:t>Jan 5, 1999              -16 F</a:t>
                      </a:r>
                    </a:p>
                    <a:p>
                      <a:r>
                        <a:rPr lang="en-US" b="0" dirty="0" smtClean="0">
                          <a:solidFill>
                            <a:schemeClr val="tx1"/>
                          </a:solidFill>
                        </a:rPr>
                        <a:t>Jan 2005                   Rapid drop</a:t>
                      </a:r>
                      <a:r>
                        <a:rPr lang="en-US" b="0" baseline="0" dirty="0" smtClean="0">
                          <a:solidFill>
                            <a:schemeClr val="tx1"/>
                          </a:solidFill>
                        </a:rPr>
                        <a:t> </a:t>
                      </a:r>
                      <a:endParaRPr lang="en-US" b="0" dirty="0" smtClean="0">
                        <a:solidFill>
                          <a:schemeClr val="tx1"/>
                        </a:solidFill>
                      </a:endParaRPr>
                    </a:p>
                    <a:p>
                      <a:r>
                        <a:rPr lang="en-US" b="0" dirty="0" smtClean="0">
                          <a:solidFill>
                            <a:schemeClr val="tx1"/>
                          </a:solidFill>
                        </a:rPr>
                        <a:t>Feb 4-7, 2007          -4 to -14 F</a:t>
                      </a:r>
                    </a:p>
                    <a:p>
                      <a:r>
                        <a:rPr lang="en-US" b="0" dirty="0" smtClean="0">
                          <a:solidFill>
                            <a:schemeClr val="tx1"/>
                          </a:solidFill>
                        </a:rPr>
                        <a:t>Jan 2014                  -13 to</a:t>
                      </a:r>
                      <a:r>
                        <a:rPr lang="en-US" b="0" baseline="0" dirty="0" smtClean="0">
                          <a:solidFill>
                            <a:schemeClr val="tx1"/>
                          </a:solidFill>
                        </a:rPr>
                        <a:t> -18 F</a:t>
                      </a:r>
                      <a:endParaRPr lang="en-US" b="0" dirty="0" smtClean="0">
                        <a:solidFill>
                          <a:schemeClr val="tx1"/>
                        </a:solidFill>
                      </a:endParaRPr>
                    </a:p>
                    <a:p>
                      <a:r>
                        <a:rPr lang="en-US" b="0" dirty="0" smtClean="0">
                          <a:solidFill>
                            <a:schemeClr val="tx1"/>
                          </a:solidFill>
                        </a:rPr>
                        <a:t>Jan 2015                  -9 to -23 F</a:t>
                      </a:r>
                    </a:p>
                    <a:p>
                      <a:endParaRPr lang="en-US"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bl>
          </a:graphicData>
        </a:graphic>
      </p:graphicFrame>
      <p:sp>
        <p:nvSpPr>
          <p:cNvPr id="2" name="5-Point Star 1"/>
          <p:cNvSpPr/>
          <p:nvPr/>
        </p:nvSpPr>
        <p:spPr>
          <a:xfrm>
            <a:off x="2819400" y="2438400"/>
            <a:ext cx="228600" cy="228600"/>
          </a:xfrm>
          <a:prstGeom prst="star5">
            <a:avLst/>
          </a:prstGeom>
          <a:solidFill>
            <a:schemeClr val="accent2"/>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5-Point Star 5"/>
          <p:cNvSpPr/>
          <p:nvPr/>
        </p:nvSpPr>
        <p:spPr>
          <a:xfrm>
            <a:off x="2819400" y="2738024"/>
            <a:ext cx="228600" cy="228600"/>
          </a:xfrm>
          <a:prstGeom prst="star5">
            <a:avLst/>
          </a:prstGeom>
          <a:solidFill>
            <a:schemeClr val="accent2"/>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5-Point Star 7"/>
          <p:cNvSpPr/>
          <p:nvPr/>
        </p:nvSpPr>
        <p:spPr>
          <a:xfrm>
            <a:off x="7696200" y="3581400"/>
            <a:ext cx="228600" cy="228600"/>
          </a:xfrm>
          <a:prstGeom prst="star5">
            <a:avLst/>
          </a:prstGeom>
          <a:solidFill>
            <a:schemeClr val="accent2"/>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5-Point Star 8"/>
          <p:cNvSpPr/>
          <p:nvPr/>
        </p:nvSpPr>
        <p:spPr>
          <a:xfrm>
            <a:off x="7696200" y="4953000"/>
            <a:ext cx="228600" cy="228600"/>
          </a:xfrm>
          <a:prstGeom prst="star5">
            <a:avLst/>
          </a:prstGeom>
          <a:solidFill>
            <a:schemeClr val="accent2"/>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5-Point Star 9"/>
          <p:cNvSpPr/>
          <p:nvPr/>
        </p:nvSpPr>
        <p:spPr>
          <a:xfrm>
            <a:off x="3203359" y="4956702"/>
            <a:ext cx="228600" cy="228600"/>
          </a:xfrm>
          <a:prstGeom prst="star5">
            <a:avLst/>
          </a:prstGeom>
          <a:solidFill>
            <a:schemeClr val="accent2"/>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5-Point Star 10"/>
          <p:cNvSpPr/>
          <p:nvPr/>
        </p:nvSpPr>
        <p:spPr>
          <a:xfrm>
            <a:off x="7696200" y="4419600"/>
            <a:ext cx="228600" cy="228600"/>
          </a:xfrm>
          <a:prstGeom prst="star5">
            <a:avLst/>
          </a:prstGeom>
          <a:solidFill>
            <a:schemeClr val="accent2"/>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 name="5-Point Star 11"/>
          <p:cNvSpPr/>
          <p:nvPr/>
        </p:nvSpPr>
        <p:spPr>
          <a:xfrm>
            <a:off x="1300949" y="5943600"/>
            <a:ext cx="228600" cy="228600"/>
          </a:xfrm>
          <a:prstGeom prst="star5">
            <a:avLst/>
          </a:prstGeom>
          <a:solidFill>
            <a:schemeClr val="accent2"/>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 name="TextBox 2"/>
          <p:cNvSpPr txBox="1"/>
          <p:nvPr/>
        </p:nvSpPr>
        <p:spPr>
          <a:xfrm>
            <a:off x="1676400" y="5943600"/>
            <a:ext cx="4419600" cy="369332"/>
          </a:xfrm>
          <a:prstGeom prst="rect">
            <a:avLst/>
          </a:prstGeom>
          <a:noFill/>
        </p:spPr>
        <p:txBody>
          <a:bodyPr wrap="square" rtlCol="0">
            <a:spAutoFit/>
          </a:bodyPr>
          <a:lstStyle/>
          <a:p>
            <a:r>
              <a:rPr lang="en-US" i="1" dirty="0" smtClean="0"/>
              <a:t>= tree decline in addition to fruit bud loss</a:t>
            </a:r>
            <a:endParaRPr lang="en-US" i="1" dirty="0"/>
          </a:p>
        </p:txBody>
      </p:sp>
    </p:spTree>
    <p:extLst>
      <p:ext uri="{BB962C8B-B14F-4D97-AF65-F5344CB8AC3E}">
        <p14:creationId xmlns:p14="http://schemas.microsoft.com/office/powerpoint/2010/main" val="216245046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2"/>
          <p:cNvSpPr>
            <a:spLocks noGrp="1" noChangeArrowheads="1"/>
          </p:cNvSpPr>
          <p:nvPr>
            <p:ph type="title" idx="4294967295"/>
          </p:nvPr>
        </p:nvSpPr>
        <p:spPr bwMode="auto">
          <a:xfrm>
            <a:off x="144079" y="685800"/>
            <a:ext cx="8305800" cy="838200"/>
          </a:xfrm>
          <a:prstGeom prst="rect">
            <a:avLst/>
          </a:prstGeom>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n-US" altLang="en-US" sz="2400" dirty="0" smtClean="0"/>
              <a:t>Level 1:    Freeze </a:t>
            </a:r>
            <a:r>
              <a:rPr lang="en-US" altLang="en-US" sz="2400" dirty="0"/>
              <a:t>damage to peach fruit buds</a:t>
            </a:r>
          </a:p>
        </p:txBody>
      </p:sp>
      <p:sp>
        <p:nvSpPr>
          <p:cNvPr id="81924" name="Line 4"/>
          <p:cNvSpPr>
            <a:spLocks noChangeShapeType="1"/>
          </p:cNvSpPr>
          <p:nvPr/>
        </p:nvSpPr>
        <p:spPr bwMode="auto">
          <a:xfrm flipV="1">
            <a:off x="5462614" y="4139629"/>
            <a:ext cx="0" cy="1447800"/>
          </a:xfrm>
          <a:prstGeom prst="line">
            <a:avLst/>
          </a:prstGeom>
          <a:noFill/>
          <a:ln w="571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81925" name="Text Box 5"/>
          <p:cNvSpPr txBox="1">
            <a:spLocks noChangeArrowheads="1"/>
          </p:cNvSpPr>
          <p:nvPr/>
        </p:nvSpPr>
        <p:spPr bwMode="auto">
          <a:xfrm>
            <a:off x="4038600" y="5827697"/>
            <a:ext cx="3810000"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dirty="0"/>
              <a:t>Brown pistil in peach fruit </a:t>
            </a:r>
            <a:r>
              <a:rPr lang="en-US" altLang="en-US" dirty="0" smtClean="0"/>
              <a:t>bud</a:t>
            </a:r>
            <a:endParaRPr lang="en-US" altLang="en-US" dirty="0"/>
          </a:p>
        </p:txBody>
      </p:sp>
      <p:pic>
        <p:nvPicPr>
          <p:cNvPr id="81927" name="Picture 7" descr="peachbud1stgrn"/>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685800" y="2408853"/>
            <a:ext cx="2505075" cy="3048000"/>
          </a:xfrm>
          <a:prstGeom prst="rect">
            <a:avLst/>
          </a:prstGeom>
          <a:noFill/>
          <a:extLst>
            <a:ext uri="{909E8E84-426E-40DD-AFC4-6F175D3DCCD1}">
              <a14:hiddenFill xmlns:a14="http://schemas.microsoft.com/office/drawing/2010/main">
                <a:solidFill>
                  <a:srgbClr val="FFFFFF"/>
                </a:solidFill>
              </a14:hiddenFill>
            </a:ext>
          </a:extLst>
        </p:spPr>
      </p:pic>
      <p:sp>
        <p:nvSpPr>
          <p:cNvPr id="81928" name="Line 8"/>
          <p:cNvSpPr>
            <a:spLocks noChangeShapeType="1"/>
          </p:cNvSpPr>
          <p:nvPr/>
        </p:nvSpPr>
        <p:spPr bwMode="auto">
          <a:xfrm flipV="1">
            <a:off x="1022412" y="3149029"/>
            <a:ext cx="762000" cy="457200"/>
          </a:xfrm>
          <a:prstGeom prst="line">
            <a:avLst/>
          </a:prstGeom>
          <a:noFill/>
          <a:ln w="38100">
            <a:solidFill>
              <a:schemeClr val="tx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81929" name="Text Box 9"/>
          <p:cNvSpPr txBox="1">
            <a:spLocks noChangeArrowheads="1"/>
          </p:cNvSpPr>
          <p:nvPr/>
        </p:nvSpPr>
        <p:spPr bwMode="auto">
          <a:xfrm>
            <a:off x="561605" y="5830669"/>
            <a:ext cx="3048000"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en-US" altLang="en-US" dirty="0"/>
              <a:t>Cross-section cut on left fruit bud to see if it is damaged</a:t>
            </a:r>
          </a:p>
        </p:txBody>
      </p:sp>
      <p:pic>
        <p:nvPicPr>
          <p:cNvPr id="3" name="Picture 2"/>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7391400" y="3072829"/>
            <a:ext cx="1095469" cy="1524000"/>
          </a:xfrm>
          <a:prstGeom prst="rect">
            <a:avLst/>
          </a:prstGeom>
        </p:spPr>
      </p:pic>
      <p:grpSp>
        <p:nvGrpSpPr>
          <p:cNvPr id="5" name="Group 4"/>
          <p:cNvGrpSpPr/>
          <p:nvPr/>
        </p:nvGrpSpPr>
        <p:grpSpPr>
          <a:xfrm>
            <a:off x="4114800" y="2478025"/>
            <a:ext cx="6122465" cy="3033204"/>
            <a:chOff x="4114800" y="2478025"/>
            <a:chExt cx="6122465" cy="3033204"/>
          </a:xfrm>
        </p:grpSpPr>
        <p:pic>
          <p:nvPicPr>
            <p:cNvPr id="81926" name="Picture 6" descr="deadpeachfruitbud"/>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4114800" y="2478025"/>
              <a:ext cx="2695628" cy="3033204"/>
            </a:xfrm>
            <a:prstGeom prst="rect">
              <a:avLst/>
            </a:prstGeom>
            <a:noFill/>
            <a:extLst>
              <a:ext uri="{909E8E84-426E-40DD-AFC4-6F175D3DCCD1}">
                <a14:hiddenFill xmlns:a14="http://schemas.microsoft.com/office/drawing/2010/main">
                  <a:solidFill>
                    <a:srgbClr val="FFFFFF"/>
                  </a:solidFill>
                </a14:hiddenFill>
              </a:ext>
            </a:extLst>
          </p:spPr>
        </p:pic>
        <p:sp>
          <p:nvSpPr>
            <p:cNvPr id="4" name="Arc 3"/>
            <p:cNvSpPr/>
            <p:nvPr/>
          </p:nvSpPr>
          <p:spPr>
            <a:xfrm rot="10019129">
              <a:off x="5459935" y="2910783"/>
              <a:ext cx="4777330" cy="1221919"/>
            </a:xfrm>
            <a:prstGeom prst="arc">
              <a:avLst/>
            </a:prstGeom>
            <a:ln>
              <a:solidFill>
                <a:schemeClr val="tx1"/>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grpSp>
    </p:spTree>
    <p:extLst>
      <p:ext uri="{BB962C8B-B14F-4D97-AF65-F5344CB8AC3E}">
        <p14:creationId xmlns:p14="http://schemas.microsoft.com/office/powerpoint/2010/main" val="28006110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4207419475"/>
              </p:ext>
            </p:extLst>
          </p:nvPr>
        </p:nvGraphicFramePr>
        <p:xfrm>
          <a:off x="228600" y="1590457"/>
          <a:ext cx="8686800" cy="4692315"/>
        </p:xfrm>
        <a:graphic>
          <a:graphicData uri="http://schemas.openxmlformats.org/drawingml/2006/table">
            <a:tbl>
              <a:tblPr firstRow="1" firstCol="1" bandRow="1"/>
              <a:tblGrid>
                <a:gridCol w="1314583"/>
                <a:gridCol w="4248017"/>
                <a:gridCol w="1389856"/>
                <a:gridCol w="1734344"/>
              </a:tblGrid>
              <a:tr h="751383">
                <a:tc>
                  <a:txBody>
                    <a:bodyPr/>
                    <a:lstStyle/>
                    <a:p>
                      <a:pPr marL="0" marR="0">
                        <a:lnSpc>
                          <a:spcPct val="115000"/>
                        </a:lnSpc>
                        <a:spcBef>
                          <a:spcPts val="0"/>
                        </a:spcBef>
                        <a:spcAft>
                          <a:spcPts val="1000"/>
                        </a:spcAft>
                      </a:pPr>
                      <a:r>
                        <a:rPr lang="en-US" sz="1400" b="1">
                          <a:solidFill>
                            <a:srgbClr val="000000"/>
                          </a:solidFill>
                          <a:effectLst/>
                          <a:latin typeface="Calibri"/>
                          <a:ea typeface="Calibri"/>
                          <a:cs typeface="Times New Roman"/>
                        </a:rPr>
                        <a:t>Fruit bud hardiness rating</a:t>
                      </a:r>
                      <a:endParaRPr lang="en-US" sz="14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1000"/>
                        </a:spcAft>
                      </a:pPr>
                      <a:r>
                        <a:rPr lang="en-US" sz="1400" b="1">
                          <a:solidFill>
                            <a:srgbClr val="000000"/>
                          </a:solidFill>
                          <a:effectLst/>
                          <a:latin typeface="Calibri"/>
                          <a:ea typeface="Calibri"/>
                          <a:cs typeface="Times New Roman"/>
                        </a:rPr>
                        <a:t>Peach</a:t>
                      </a:r>
                      <a:endParaRPr lang="en-US" sz="14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1000"/>
                        </a:spcAft>
                      </a:pPr>
                      <a:r>
                        <a:rPr lang="en-US" sz="1400" b="1">
                          <a:solidFill>
                            <a:srgbClr val="000000"/>
                          </a:solidFill>
                          <a:effectLst/>
                          <a:latin typeface="Calibri"/>
                          <a:ea typeface="Calibri"/>
                          <a:cs typeface="Times New Roman"/>
                        </a:rPr>
                        <a:t>Nectarine</a:t>
                      </a:r>
                      <a:endParaRPr lang="en-US" sz="14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1000"/>
                        </a:spcAft>
                      </a:pPr>
                      <a:r>
                        <a:rPr lang="en-US" sz="1400" b="1">
                          <a:solidFill>
                            <a:srgbClr val="000000"/>
                          </a:solidFill>
                          <a:effectLst/>
                          <a:latin typeface="Calibri"/>
                          <a:ea typeface="Calibri"/>
                          <a:cs typeface="Times New Roman"/>
                        </a:rPr>
                        <a:t>PeenTo</a:t>
                      </a:r>
                      <a:endParaRPr lang="en-US" sz="14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00921">
                <a:tc>
                  <a:txBody>
                    <a:bodyPr/>
                    <a:lstStyle/>
                    <a:p>
                      <a:pPr marL="0" marR="0">
                        <a:lnSpc>
                          <a:spcPct val="115000"/>
                        </a:lnSpc>
                        <a:spcBef>
                          <a:spcPts val="0"/>
                        </a:spcBef>
                        <a:spcAft>
                          <a:spcPts val="1000"/>
                        </a:spcAft>
                      </a:pPr>
                      <a:r>
                        <a:rPr lang="en-US" sz="1400">
                          <a:solidFill>
                            <a:srgbClr val="000000"/>
                          </a:solidFill>
                          <a:effectLst/>
                          <a:latin typeface="Calibri"/>
                          <a:ea typeface="Calibri"/>
                          <a:cs typeface="Times New Roman"/>
                        </a:rPr>
                        <a:t>Low  (poor bud survival)</a:t>
                      </a:r>
                      <a:endParaRPr lang="en-US" sz="14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1000"/>
                        </a:spcAft>
                      </a:pPr>
                      <a:r>
                        <a:rPr lang="en-US" sz="1400">
                          <a:solidFill>
                            <a:srgbClr val="000000"/>
                          </a:solidFill>
                          <a:effectLst/>
                          <a:latin typeface="Calibri"/>
                          <a:ea typeface="Calibri"/>
                          <a:cs typeface="Times New Roman"/>
                        </a:rPr>
                        <a:t>Crimson Rocket, Flavrburst, PF11 Peach, PF7A-Freestone, Sweet Breeze</a:t>
                      </a:r>
                      <a:endParaRPr lang="en-US" sz="14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1000"/>
                        </a:spcAft>
                      </a:pPr>
                      <a:r>
                        <a:rPr lang="en-US" sz="1400">
                          <a:solidFill>
                            <a:srgbClr val="000000"/>
                          </a:solidFill>
                          <a:effectLst/>
                          <a:latin typeface="Calibri"/>
                          <a:ea typeface="Calibri"/>
                          <a:cs typeface="Times New Roman"/>
                        </a:rPr>
                        <a:t>Ambre, Emeraude*, Honey Blaze</a:t>
                      </a:r>
                      <a:endParaRPr lang="en-US" sz="14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1000"/>
                        </a:spcAft>
                      </a:pPr>
                      <a:r>
                        <a:rPr lang="en-US" sz="1400">
                          <a:solidFill>
                            <a:srgbClr val="000000"/>
                          </a:solidFill>
                          <a:effectLst/>
                          <a:latin typeface="Calibri"/>
                          <a:ea typeface="Calibri"/>
                          <a:cs typeface="Times New Roman"/>
                        </a:rPr>
                        <a:t>Tangos I (NJF16), BuenOs I (NJF18)</a:t>
                      </a:r>
                      <a:endParaRPr lang="en-US" sz="14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502764">
                <a:tc>
                  <a:txBody>
                    <a:bodyPr/>
                    <a:lstStyle/>
                    <a:p>
                      <a:pPr marL="0" marR="0">
                        <a:lnSpc>
                          <a:spcPct val="115000"/>
                        </a:lnSpc>
                        <a:spcBef>
                          <a:spcPts val="0"/>
                        </a:spcBef>
                        <a:spcAft>
                          <a:spcPts val="1000"/>
                        </a:spcAft>
                      </a:pPr>
                      <a:r>
                        <a:rPr lang="en-US" sz="1400">
                          <a:solidFill>
                            <a:srgbClr val="000000"/>
                          </a:solidFill>
                          <a:effectLst/>
                          <a:latin typeface="Calibri"/>
                          <a:ea typeface="Calibri"/>
                          <a:cs typeface="Times New Roman"/>
                        </a:rPr>
                        <a:t>Intermediate</a:t>
                      </a:r>
                      <a:endParaRPr lang="en-US" sz="14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1000"/>
                        </a:spcAft>
                      </a:pPr>
                      <a:r>
                        <a:rPr lang="en-US" sz="1400">
                          <a:solidFill>
                            <a:srgbClr val="000000"/>
                          </a:solidFill>
                          <a:effectLst/>
                          <a:latin typeface="Calibri"/>
                          <a:ea typeface="Calibri"/>
                          <a:cs typeface="Times New Roman"/>
                        </a:rPr>
                        <a:t>Autumnstar, Beaumont, Canadian Harmony, Coralstar, Cresthaven, Desiree, Early Redhaven, Glenglo, Gloria, Harrow Diamond, Halehaven, Loring, Messina, PF24C-Cold Hardy, PF35-007, Redstar, Risingstar, PF19-007, Vinegold#</a:t>
                      </a:r>
                      <a:endParaRPr lang="en-US" sz="14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1000"/>
                        </a:spcAft>
                      </a:pPr>
                      <a:r>
                        <a:rPr lang="en-US" sz="1400">
                          <a:solidFill>
                            <a:srgbClr val="000000"/>
                          </a:solidFill>
                          <a:effectLst/>
                          <a:latin typeface="Calibri"/>
                          <a:ea typeface="Calibri"/>
                          <a:cs typeface="Times New Roman"/>
                        </a:rPr>
                        <a:t>Easternglo, Fantasia Zephyr</a:t>
                      </a:r>
                      <a:endParaRPr lang="en-US" sz="14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1000"/>
                        </a:spcAft>
                      </a:pPr>
                      <a:r>
                        <a:rPr lang="en-US" sz="1400">
                          <a:solidFill>
                            <a:srgbClr val="000000"/>
                          </a:solidFill>
                          <a:effectLst/>
                          <a:latin typeface="Calibri"/>
                          <a:ea typeface="Calibri"/>
                          <a:cs typeface="Times New Roman"/>
                        </a:rPr>
                        <a:t>Galaxy, Tangos II (NJF17)*</a:t>
                      </a:r>
                      <a:endParaRPr lang="en-US" sz="14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702076">
                <a:tc>
                  <a:txBody>
                    <a:bodyPr/>
                    <a:lstStyle/>
                    <a:p>
                      <a:pPr marL="0" marR="0">
                        <a:lnSpc>
                          <a:spcPct val="115000"/>
                        </a:lnSpc>
                        <a:spcBef>
                          <a:spcPts val="0"/>
                        </a:spcBef>
                        <a:spcAft>
                          <a:spcPts val="1000"/>
                        </a:spcAft>
                      </a:pPr>
                      <a:r>
                        <a:rPr lang="en-US" sz="1400">
                          <a:solidFill>
                            <a:srgbClr val="000000"/>
                          </a:solidFill>
                          <a:effectLst/>
                          <a:latin typeface="Calibri"/>
                          <a:ea typeface="Calibri"/>
                          <a:cs typeface="Times New Roman"/>
                        </a:rPr>
                        <a:t>High (good fruit bud survival)</a:t>
                      </a:r>
                      <a:endParaRPr lang="en-US" sz="14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1000"/>
                        </a:spcAft>
                      </a:pPr>
                      <a:r>
                        <a:rPr lang="en-US" sz="1400">
                          <a:solidFill>
                            <a:srgbClr val="000000"/>
                          </a:solidFill>
                          <a:effectLst/>
                          <a:latin typeface="Calibri"/>
                          <a:ea typeface="Calibri"/>
                          <a:cs typeface="Times New Roman"/>
                        </a:rPr>
                        <a:t>Allstar, Blushingstar*, Brightstar, Catherina#, Contender, Earlystar, Ernies Choice, Flameprince, Glowingstar, Madison, McKay, PF Early 8 Ball, PF-25, Redhaven, PF9A-007, PF8 Ball, PF23, PF27A, PF28-007, Richhaven, Starfire, Veteran, Victoria, Virgil#</a:t>
                      </a:r>
                      <a:endParaRPr lang="en-US" sz="14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1000"/>
                        </a:spcAft>
                      </a:pPr>
                      <a:r>
                        <a:rPr lang="en-US" sz="1400">
                          <a:solidFill>
                            <a:srgbClr val="000000"/>
                          </a:solidFill>
                          <a:effectLst/>
                          <a:latin typeface="Calibri"/>
                          <a:ea typeface="Calibri"/>
                          <a:cs typeface="Times New Roman"/>
                        </a:rPr>
                        <a:t> </a:t>
                      </a:r>
                      <a:endParaRPr lang="en-US" sz="14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1000"/>
                        </a:spcAft>
                      </a:pPr>
                      <a:r>
                        <a:rPr lang="en-US" sz="1400" dirty="0">
                          <a:solidFill>
                            <a:srgbClr val="000000"/>
                          </a:solidFill>
                          <a:effectLst/>
                          <a:latin typeface="Calibri"/>
                          <a:ea typeface="Calibri"/>
                          <a:cs typeface="Times New Roman"/>
                        </a:rPr>
                        <a:t>Saturn*</a:t>
                      </a:r>
                      <a:endParaRPr lang="en-US" sz="14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3" name="TextBox 2"/>
          <p:cNvSpPr txBox="1"/>
          <p:nvPr/>
        </p:nvSpPr>
        <p:spPr>
          <a:xfrm>
            <a:off x="228600" y="773517"/>
            <a:ext cx="8763000" cy="729430"/>
          </a:xfrm>
          <a:prstGeom prst="rect">
            <a:avLst/>
          </a:prstGeom>
          <a:noFill/>
        </p:spPr>
        <p:txBody>
          <a:bodyPr wrap="square" rtlCol="0">
            <a:spAutoFit/>
          </a:bodyPr>
          <a:lstStyle/>
          <a:p>
            <a:pPr>
              <a:lnSpc>
                <a:spcPct val="115000"/>
              </a:lnSpc>
              <a:spcAft>
                <a:spcPts val="1000"/>
              </a:spcAft>
            </a:pPr>
            <a:r>
              <a:rPr lang="en-US" dirty="0" smtClean="0">
                <a:solidFill>
                  <a:srgbClr val="000000"/>
                </a:solidFill>
                <a:ea typeface="Calibri"/>
                <a:cs typeface="Times New Roman"/>
              </a:rPr>
              <a:t>Relative </a:t>
            </a:r>
            <a:r>
              <a:rPr lang="en-US" dirty="0">
                <a:solidFill>
                  <a:srgbClr val="000000"/>
                </a:solidFill>
                <a:ea typeface="Calibri"/>
                <a:cs typeface="Times New Roman"/>
              </a:rPr>
              <a:t>fruit bud winter hardiness rating for peach and nectarine varieties following 2013/2014 winter, SW Michigan Research and Extension Center.</a:t>
            </a:r>
            <a:endParaRPr lang="en-US" dirty="0">
              <a:ea typeface="Calibri"/>
              <a:cs typeface="Times New Roman"/>
            </a:endParaRPr>
          </a:p>
        </p:txBody>
      </p:sp>
      <p:sp>
        <p:nvSpPr>
          <p:cNvPr id="4" name="Rectangle 1"/>
          <p:cNvSpPr>
            <a:spLocks noChangeArrowheads="1"/>
          </p:cNvSpPr>
          <p:nvPr/>
        </p:nvSpPr>
        <p:spPr bwMode="auto">
          <a:xfrm>
            <a:off x="914400" y="6352401"/>
            <a:ext cx="7467600"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1" u="none" strike="noStrike" cap="none" normalizeH="0" baseline="0" dirty="0" smtClean="0">
                <a:ln>
                  <a:noFill/>
                </a:ln>
                <a:solidFill>
                  <a:srgbClr val="000000"/>
                </a:solidFill>
                <a:effectLst/>
                <a:latin typeface="Calibri" pitchFamily="34" charset="0"/>
                <a:ea typeface="Calibri" pitchFamily="34" charset="0"/>
                <a:cs typeface="Times New Roman" pitchFamily="18" charset="0"/>
              </a:rPr>
              <a:t>* = white flesh, # = non-melting flesh canning type.   Limb tip dieback ratings made June 17, 2014.   </a:t>
            </a:r>
            <a:endParaRPr kumimoji="0" lang="en-US" altLang="en-US" sz="2000" b="0" i="1" u="none" strike="noStrike" cap="none" normalizeH="0" baseline="0" dirty="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val="2595973487"/>
      </p:ext>
    </p:extLst>
  </p:cSld>
  <p:clrMapOvr>
    <a:masterClrMapping/>
  </p:clrMapOvr>
  <p:timing>
    <p:tnLst>
      <p:par>
        <p:cTn id="1" dur="indefinite" restart="never" nodeType="tmRoot"/>
      </p:par>
    </p:tnLst>
  </p:timing>
</p:sld>
</file>

<file path=ppt/theme/theme1.xml><?xml version="1.0" encoding="utf-8"?>
<a:theme xmlns:a="http://schemas.openxmlformats.org/drawingml/2006/main" name="MSU Wordmark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1654</TotalTime>
  <Words>1764</Words>
  <Application>Microsoft Office PowerPoint</Application>
  <PresentationFormat>On-screen Show (4:3)</PresentationFormat>
  <Paragraphs>258</Paragraphs>
  <Slides>46</Slides>
  <Notes>6</Notes>
  <HiddenSlides>0</HiddenSlides>
  <MMClips>0</MMClips>
  <ScaleCrop>false</ScaleCrop>
  <HeadingPairs>
    <vt:vector size="4" baseType="variant">
      <vt:variant>
        <vt:lpstr>Theme</vt:lpstr>
      </vt:variant>
      <vt:variant>
        <vt:i4>1</vt:i4>
      </vt:variant>
      <vt:variant>
        <vt:lpstr>Slide Titles</vt:lpstr>
      </vt:variant>
      <vt:variant>
        <vt:i4>46</vt:i4>
      </vt:variant>
    </vt:vector>
  </HeadingPairs>
  <TitlesOfParts>
    <vt:vector size="47" baseType="lpstr">
      <vt:lpstr>MSU Wordmark design</vt:lpstr>
      <vt:lpstr>Winter Damage to Peaches – Management Implications  </vt:lpstr>
      <vt:lpstr>Purpose of talk</vt:lpstr>
      <vt:lpstr>Fruit types differ in the mid-winter hardiness of their flower buds</vt:lpstr>
      <vt:lpstr>Three site / levels of cold damage to peach tree</vt:lpstr>
      <vt:lpstr>PowerPoint Presentation</vt:lpstr>
      <vt:lpstr>PowerPoint Presentation</vt:lpstr>
      <vt:lpstr>PowerPoint Presentation</vt:lpstr>
      <vt:lpstr>Level 1:    Freeze damage to peach fruit buds</vt:lpstr>
      <vt:lpstr>PowerPoint Presentation</vt:lpstr>
      <vt:lpstr>Level 2:  Peach branch hardiness</vt:lpstr>
      <vt:lpstr>Peach cambium browning</vt:lpstr>
      <vt:lpstr>Peach branch terminal dieback</vt:lpstr>
      <vt:lpstr>PowerPoint Presentation</vt:lpstr>
      <vt:lpstr>PowerPoint Presentation</vt:lpstr>
      <vt:lpstr>PowerPoint Presentation</vt:lpstr>
      <vt:lpstr>PowerPoint Presentation</vt:lpstr>
      <vt:lpstr>Level 3: Freeze damage to peach trunk &amp; scaffold cambium </vt:lpstr>
      <vt:lpstr>Peach peach trunk cross-section</vt:lpstr>
      <vt:lpstr>PowerPoint Presentation</vt:lpstr>
      <vt:lpstr>Older peach trunk cross-section</vt:lpstr>
      <vt:lpstr>Peach peach trunk cross-section</vt:lpstr>
      <vt:lpstr>Peach trunk cross-section</vt:lpstr>
      <vt:lpstr>PowerPoint Presentation</vt:lpstr>
      <vt:lpstr>Peach tree decline due to Leucostoma (Cytospora) canker</vt:lpstr>
      <vt:lpstr>PowerPoint Presentation</vt:lpstr>
      <vt:lpstr>PowerPoint Presentation</vt:lpstr>
      <vt:lpstr>Trees with dying / dead trunk cambium prone to splitting when growth resumes in spring. </vt:lpstr>
      <vt:lpstr>PowerPoint Presentation</vt:lpstr>
      <vt:lpstr>PowerPoint Presentation</vt:lpstr>
      <vt:lpstr>Tree wraps</vt:lpstr>
      <vt:lpstr>Tree paint</vt:lpstr>
      <vt:lpstr>Effect of time of pruning on peach growth and canker problems</vt:lpstr>
      <vt:lpstr>Monitor growth of tree:  If average annual growth is less than 1.5 feet then tree is prone to canker and winter damage.  If growth is greater than approximately 2.5 feet then tree is prone to fall cold damage</vt:lpstr>
      <vt:lpstr>Tree training and winter damage</vt:lpstr>
      <vt:lpstr>Train for wide crotch angle limbs</vt:lpstr>
      <vt:lpstr>Clothespins to insure wide crotch angles from new growth</vt:lpstr>
      <vt:lpstr>Benign neglect training as a way to avoid big cuts on scaffolds </vt:lpstr>
      <vt:lpstr>PowerPoint Presentation</vt:lpstr>
      <vt:lpstr>Canker associated with upright crotch angles</vt:lpstr>
      <vt:lpstr>Problems arise when scaffold ends are not pruned </vt:lpstr>
      <vt:lpstr>Strong limb growth following scaffold end heading cut </vt:lpstr>
      <vt:lpstr>Single &amp; debud technique for avoiding problems at end of scaffolds</vt:lpstr>
      <vt:lpstr>Results of singling and debud</vt:lpstr>
      <vt:lpstr>PowerPoint Presentation</vt:lpstr>
      <vt:lpstr>PowerPoint Presentation</vt:lpstr>
      <vt:lpstr>Questions?  </vt:lpstr>
    </vt:vector>
  </TitlesOfParts>
  <Company>Microsoft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Bill Shane</dc:creator>
  <cp:lastModifiedBy>Shane, William</cp:lastModifiedBy>
  <cp:revision>97</cp:revision>
  <cp:lastPrinted>2015-02-17T16:00:16Z</cp:lastPrinted>
  <dcterms:created xsi:type="dcterms:W3CDTF">2014-03-05T18:01:32Z</dcterms:created>
  <dcterms:modified xsi:type="dcterms:W3CDTF">2015-02-18T19:17:10Z</dcterms:modified>
</cp:coreProperties>
</file>